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75"/>
  </p:notesMasterIdLst>
  <p:handoutMasterIdLst>
    <p:handoutMasterId r:id="rId76"/>
  </p:handoutMasterIdLst>
  <p:sldIdLst>
    <p:sldId id="449" r:id="rId3"/>
    <p:sldId id="501" r:id="rId4"/>
    <p:sldId id="580" r:id="rId5"/>
    <p:sldId id="516" r:id="rId6"/>
    <p:sldId id="504" r:id="rId7"/>
    <p:sldId id="505" r:id="rId8"/>
    <p:sldId id="506" r:id="rId9"/>
    <p:sldId id="507" r:id="rId10"/>
    <p:sldId id="519" r:id="rId11"/>
    <p:sldId id="515" r:id="rId12"/>
    <p:sldId id="514" r:id="rId13"/>
    <p:sldId id="527" r:id="rId14"/>
    <p:sldId id="560" r:id="rId15"/>
    <p:sldId id="572" r:id="rId16"/>
    <p:sldId id="570" r:id="rId17"/>
    <p:sldId id="561" r:id="rId18"/>
    <p:sldId id="520" r:id="rId19"/>
    <p:sldId id="509" r:id="rId20"/>
    <p:sldId id="525" r:id="rId21"/>
    <p:sldId id="526" r:id="rId22"/>
    <p:sldId id="529" r:id="rId23"/>
    <p:sldId id="528" r:id="rId24"/>
    <p:sldId id="530" r:id="rId25"/>
    <p:sldId id="563" r:id="rId26"/>
    <p:sldId id="573" r:id="rId27"/>
    <p:sldId id="571" r:id="rId28"/>
    <p:sldId id="562" r:id="rId29"/>
    <p:sldId id="521" r:id="rId30"/>
    <p:sldId id="510" r:id="rId31"/>
    <p:sldId id="531" r:id="rId32"/>
    <p:sldId id="536" r:id="rId33"/>
    <p:sldId id="540" r:id="rId34"/>
    <p:sldId id="564" r:id="rId35"/>
    <p:sldId id="574" r:id="rId36"/>
    <p:sldId id="577" r:id="rId37"/>
    <p:sldId id="565" r:id="rId38"/>
    <p:sldId id="522" r:id="rId39"/>
    <p:sldId id="511" r:id="rId40"/>
    <p:sldId id="532" r:id="rId41"/>
    <p:sldId id="537" r:id="rId42"/>
    <p:sldId id="541" r:id="rId43"/>
    <p:sldId id="566" r:id="rId44"/>
    <p:sldId id="575" r:id="rId45"/>
    <p:sldId id="578" r:id="rId46"/>
    <p:sldId id="567" r:id="rId47"/>
    <p:sldId id="523" r:id="rId48"/>
    <p:sldId id="512" r:id="rId49"/>
    <p:sldId id="533" r:id="rId50"/>
    <p:sldId id="538" r:id="rId51"/>
    <p:sldId id="542" r:id="rId52"/>
    <p:sldId id="568" r:id="rId53"/>
    <p:sldId id="576" r:id="rId54"/>
    <p:sldId id="579" r:id="rId55"/>
    <p:sldId id="569" r:id="rId56"/>
    <p:sldId id="524" r:id="rId57"/>
    <p:sldId id="513" r:id="rId58"/>
    <p:sldId id="544" r:id="rId59"/>
    <p:sldId id="545" r:id="rId60"/>
    <p:sldId id="546" r:id="rId61"/>
    <p:sldId id="550" r:id="rId62"/>
    <p:sldId id="554" r:id="rId63"/>
    <p:sldId id="555" r:id="rId64"/>
    <p:sldId id="557" r:id="rId65"/>
    <p:sldId id="558" r:id="rId66"/>
    <p:sldId id="559" r:id="rId67"/>
    <p:sldId id="556" r:id="rId68"/>
    <p:sldId id="549" r:id="rId69"/>
    <p:sldId id="548" r:id="rId70"/>
    <p:sldId id="552" r:id="rId71"/>
    <p:sldId id="553" r:id="rId72"/>
    <p:sldId id="517" r:id="rId73"/>
    <p:sldId id="518" r:id="rId74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">
          <p15:clr>
            <a:srgbClr val="A4A3A4"/>
          </p15:clr>
        </p15:guide>
        <p15:guide id="2" pos="72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AFF"/>
    <a:srgbClr val="000000"/>
    <a:srgbClr val="CCECFF"/>
    <a:srgbClr val="FFFF99"/>
    <a:srgbClr val="51FDFF"/>
    <a:srgbClr val="0E4D72"/>
    <a:srgbClr val="22B5FF"/>
    <a:srgbClr val="03D526"/>
    <a:srgbClr val="008080"/>
    <a:srgbClr val="13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0012" autoAdjust="0"/>
  </p:normalViewPr>
  <p:slideViewPr>
    <p:cSldViewPr snapToGrid="0">
      <p:cViewPr varScale="1">
        <p:scale>
          <a:sx n="80" d="100"/>
          <a:sy n="80" d="100"/>
        </p:scale>
        <p:origin x="-763" y="-67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4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</a:t>
            </a:r>
            <a:r>
              <a:rPr lang="en-US" baseline="0" dirty="0" smtClean="0">
                <a:ea typeface="ＭＳ Ｐゴシック" pitchFamily="34" charset="-128"/>
              </a:rPr>
              <a:t> Plan Methods shows the correlation between the method names and the XML tags referenced in the regression XML file.  It also makes a distinction between methods that are used for executing tests and those that are used for generating and comparing.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The next series</a:t>
            </a:r>
            <a:r>
              <a:rPr lang="en-US" baseline="0" dirty="0" smtClean="0">
                <a:ea typeface="ＭＳ Ｐゴシック" pitchFamily="34" charset="-128"/>
              </a:rPr>
              <a:t> of slides make the </a:t>
            </a:r>
            <a:r>
              <a:rPr lang="en-US" baseline="0" smtClean="0">
                <a:ea typeface="ＭＳ Ｐゴシック" pitchFamily="34" charset="-128"/>
              </a:rPr>
              <a:t>following assumptions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</a:t>
            </a:r>
            <a:r>
              <a:rPr lang="en-US" dirty="0" err="1" smtClean="0"/>
              <a:t>PDTool</a:t>
            </a:r>
            <a:r>
              <a:rPr lang="en-US" dirty="0" smtClean="0"/>
              <a:t> Functional Smoke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91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Regression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6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791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background for </a:t>
            </a:r>
            <a:r>
              <a:rPr lang="en-US" dirty="0" err="1" smtClean="0"/>
              <a:t>PDTool</a:t>
            </a:r>
            <a:r>
              <a:rPr lang="en-US" dirty="0" smtClean="0"/>
              <a:t> Regression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Migration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24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720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056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Performance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993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5238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perfTestThreads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threads to create when doing performance testing.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perfTestDuration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duration in seconds to execute the performance test for.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perfTestSleepPrint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seconds to sleep in between printing stats when executing the performance test.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perfTestSleepExec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seconds to sleep in between query executions when executing the performance test. 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17715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Security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9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024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8582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1949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command-line execution options.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8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dirty="0" err="1" smtClean="0">
                <a:ea typeface="ＭＳ Ｐゴシック" pitchFamily="34" charset="-128"/>
              </a:rPr>
              <a:t>PDTool</a:t>
            </a:r>
            <a:r>
              <a:rPr lang="en-US" sz="1000" dirty="0" smtClean="0">
                <a:ea typeface="ＭＳ Ｐゴシック" pitchFamily="34" charset="-128"/>
              </a:rPr>
              <a:t> Command Line Anatomy for Testing</a:t>
            </a:r>
            <a:r>
              <a:rPr lang="en-US" sz="1000" baseline="0" dirty="0" smtClean="0">
                <a:ea typeface="ＭＳ Ｐゴシック" pitchFamily="34" charset="-128"/>
              </a:rPr>
              <a:t> [a.k.a. Regression Module]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Example command line used to execute a test plan while specifying an environment configuration property file.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1: List of folders in the file system where </a:t>
            </a:r>
            <a:r>
              <a:rPr lang="en-US" sz="1000" baseline="0" dirty="0" err="1" smtClean="0">
                <a:ea typeface="ＭＳ Ｐゴシック" pitchFamily="34" charset="-128"/>
              </a:rPr>
              <a:t>PDTool</a:t>
            </a:r>
            <a:r>
              <a:rPr lang="en-US" sz="1000" baseline="0" dirty="0" smtClean="0">
                <a:ea typeface="ＭＳ Ｐゴシック" pitchFamily="34" charset="-128"/>
              </a:rPr>
              <a:t> objects are contained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2: /bin folder contains batch or shell script file for executing a test plan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3: /plans folder contains the test plans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4: /</a:t>
            </a:r>
            <a:r>
              <a:rPr lang="en-US" sz="1000" baseline="0" dirty="0" err="1" smtClean="0">
                <a:ea typeface="ＭＳ Ｐゴシック" pitchFamily="34" charset="-128"/>
              </a:rPr>
              <a:t>config</a:t>
            </a:r>
            <a:r>
              <a:rPr lang="en-US" sz="1000" baseline="0" dirty="0" smtClean="0">
                <a:ea typeface="ＭＳ Ｐゴシック" pitchFamily="34" charset="-128"/>
              </a:rPr>
              <a:t> folder contains the environment configuration property files that contain variables for a specific environment such as </a:t>
            </a:r>
            <a:r>
              <a:rPr lang="en-US" sz="1000" baseline="0" dirty="0" err="1" smtClean="0">
                <a:ea typeface="ＭＳ Ｐゴシック" pitchFamily="34" charset="-128"/>
              </a:rPr>
              <a:t>deploy.properties</a:t>
            </a:r>
            <a:r>
              <a:rPr lang="en-US" sz="1000" baseline="0" dirty="0" smtClean="0">
                <a:ea typeface="ＭＳ Ｐゴシック" pitchFamily="34" charset="-128"/>
              </a:rPr>
              <a:t>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5: </a:t>
            </a:r>
            <a:r>
              <a:rPr lang="en-US" sz="1000" baseline="0" dirty="0" err="1" smtClean="0">
                <a:ea typeface="ＭＳ Ｐゴシック" pitchFamily="34" charset="-128"/>
              </a:rPr>
              <a:t>test.dp</a:t>
            </a:r>
            <a:r>
              <a:rPr lang="en-US" sz="1000" baseline="0" dirty="0" smtClean="0">
                <a:ea typeface="ＭＳ Ｐゴシック" pitchFamily="34" charset="-128"/>
              </a:rPr>
              <a:t> – example test plan statement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6: The variable $SERVERID comes from configuration property file and specifies the value of the server id such as localhost9400http.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7: The $SERVERID is used to connect to the servers.xml file.  The servers.xml file resides in the /modules folder and contains all the necessary connections for all environments where the id [&lt;id&gt;localhost9400http&lt;/id&gt;] is a unique identifier in the servers.xml file.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8: The module id “</a:t>
            </a:r>
            <a:r>
              <a:rPr lang="en-US" sz="1000" baseline="0" dirty="0" err="1" smtClean="0">
                <a:ea typeface="ＭＳ Ｐゴシック" pitchFamily="34" charset="-128"/>
              </a:rPr>
              <a:t>testid</a:t>
            </a:r>
            <a:r>
              <a:rPr lang="en-US" sz="1000" baseline="0" dirty="0" smtClean="0">
                <a:ea typeface="ＭＳ Ｐゴシック" pitchFamily="34" charset="-128"/>
              </a:rPr>
              <a:t>” is a unique reference with the regression module XML “Regression.xml” which is resides in the /modules folder.  It provides the details of what to execute.</a:t>
            </a:r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19200"/>
            <a:ext cx="10969943" cy="4724400"/>
          </a:xfrm>
          <a:prstGeom prst="rect">
            <a:avLst/>
          </a:prstGeom>
        </p:spPr>
        <p:txBody>
          <a:bodyPr/>
          <a:lstStyle>
            <a:lvl1pPr>
              <a:buClr>
                <a:srgbClr val="005288"/>
              </a:buClr>
              <a:defRPr sz="2000"/>
            </a:lvl1pPr>
            <a:lvl2pPr marL="457200" indent="-182880">
              <a:buClr>
                <a:srgbClr val="005288"/>
              </a:buClr>
              <a:buFont typeface="Arial" pitchFamily="34" charset="0"/>
              <a:buChar char="◦"/>
              <a:defRPr sz="1800"/>
            </a:lvl2pPr>
            <a:lvl3pPr marL="731520" indent="-182880">
              <a:buClr>
                <a:srgbClr val="005288"/>
              </a:buClr>
              <a:buFont typeface="Arial" pitchFamily="34" charset="0"/>
              <a:buChar char="▪"/>
              <a:defRPr sz="1600"/>
            </a:lvl3pPr>
            <a:lvl4pPr marL="1005840" indent="-182880">
              <a:buClr>
                <a:srgbClr val="005288"/>
              </a:buClr>
              <a:buFont typeface="Arial" pitchFamily="34" charset="0"/>
              <a:buChar char="–"/>
              <a:defRPr/>
            </a:lvl4pPr>
            <a:lvl5pPr>
              <a:buClr>
                <a:srgbClr val="005288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774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  <p:sldLayoutId id="2147484059" r:id="rId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smtClean="0">
                <a:solidFill>
                  <a:schemeClr val="bg1"/>
                </a:solidFill>
              </a:rPr>
              <a:t>Testing – Introduction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PD Tool Command Line Anatomy (Testing)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 indent="0">
              <a:lnSpc>
                <a:spcPct val="80000"/>
              </a:lnSpc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400" dirty="0" err="1" smtClean="0">
                <a:solidFill>
                  <a:srgbClr val="000000"/>
                </a:solidFill>
              </a:rPr>
              <a:t>test.dp</a:t>
            </a:r>
            <a:r>
              <a:rPr lang="en-US" sz="2400" dirty="0" smtClean="0">
                <a:solidFill>
                  <a:srgbClr val="000000"/>
                </a:solidFill>
              </a:rPr>
              <a:t> -</a:t>
            </a:r>
            <a:r>
              <a:rPr lang="en-US" sz="2400" dirty="0" err="1" smtClean="0">
                <a:solidFill>
                  <a:srgbClr val="000000"/>
                </a:solidFill>
              </a:rPr>
              <a:t>config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deploy.properties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16832"/>
            <a:chOff x="2667000" y="3429000"/>
            <a:chExt cx="2073275" cy="2516832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612578" y="4586610"/>
              <a:ext cx="2413644" cy="304800"/>
            </a:xfrm>
            <a:prstGeom prst="bentConnector4">
              <a:avLst>
                <a:gd name="adj1" fmla="val 12082"/>
                <a:gd name="adj2" fmla="val 911667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7" name="Group 28686"/>
          <p:cNvGrpSpPr/>
          <p:nvPr/>
        </p:nvGrpSpPr>
        <p:grpSpPr>
          <a:xfrm>
            <a:off x="3667228" y="4224973"/>
            <a:ext cx="7099568" cy="2187515"/>
            <a:chOff x="2751137" y="4132372"/>
            <a:chExt cx="5326063" cy="2187515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137" y="4132372"/>
              <a:ext cx="1211263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3962400" y="4263124"/>
              <a:ext cx="4114800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2956561" y="6120384"/>
              <a:ext cx="5120639" cy="199503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97109"/>
            <a:chOff x="76198" y="5302666"/>
            <a:chExt cx="9344574" cy="997109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</a:rPr>
                <a:t>test.dp</a:t>
              </a:r>
              <a:r>
                <a:rPr lang="en-US" sz="1600" dirty="0" smtClean="0">
                  <a:solidFill>
                    <a:srgbClr val="000000"/>
                  </a:solidFill>
                </a:rPr>
                <a:t>: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600" dirty="0" smtClean="0">
                  <a:solidFill>
                    <a:srgbClr val="000000"/>
                  </a:solidFill>
                </a:rPr>
                <a:t> method $SERVERID “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testid</a:t>
              </a:r>
              <a:r>
                <a:rPr lang="en-US" sz="1600" dirty="0" smtClean="0">
                  <a:solidFill>
                    <a:srgbClr val="000000"/>
                  </a:solidFill>
                </a:rPr>
                <a:t>“ "$MODULE_HOME/Regression.xml“ "$</a:t>
              </a:r>
              <a:r>
                <a:rPr lang="en-US" sz="16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56473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519488" y="1752603"/>
            <a:ext cx="2981218" cy="3690479"/>
            <a:chOff x="3519488" y="1752603"/>
            <a:chExt cx="2981218" cy="3690479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63872" y="2765834"/>
              <a:ext cx="3550066" cy="1523603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88" y="5181600"/>
              <a:ext cx="1469432" cy="261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667228" y="4497526"/>
            <a:ext cx="4255508" cy="1833362"/>
            <a:chOff x="3667228" y="4497526"/>
            <a:chExt cx="4255508" cy="1833362"/>
          </a:xfrm>
        </p:grpSpPr>
        <p:grpSp>
          <p:nvGrpSpPr>
            <p:cNvPr id="28688" name="Group 28687"/>
            <p:cNvGrpSpPr/>
            <p:nvPr/>
          </p:nvGrpSpPr>
          <p:grpSpPr>
            <a:xfrm>
              <a:off x="5275397" y="4622833"/>
              <a:ext cx="2647339" cy="1708055"/>
              <a:chOff x="3957578" y="4530233"/>
              <a:chExt cx="1986022" cy="1708055"/>
            </a:xfrm>
          </p:grpSpPr>
          <p:cxnSp>
            <p:nvCxnSpPr>
              <p:cNvPr id="17" name="Elbow Connector 16"/>
              <p:cNvCxnSpPr/>
              <p:nvPr/>
            </p:nvCxnSpPr>
            <p:spPr>
              <a:xfrm rot="10800000">
                <a:off x="3962400" y="4530233"/>
                <a:ext cx="1981200" cy="1334575"/>
              </a:xfrm>
              <a:prstGeom prst="bentConnector3">
                <a:avLst>
                  <a:gd name="adj1" fmla="val 256"/>
                </a:avLst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3957578" y="6111382"/>
                <a:ext cx="1986022" cy="126906"/>
                <a:chOff x="2956561" y="6161118"/>
                <a:chExt cx="4296414" cy="199503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7252975" y="6161118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2956561" y="6164580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56561" y="6357159"/>
                  <a:ext cx="4296412" cy="3462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609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 Plan Methods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828800"/>
            <a:ext cx="5145677" cy="47853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800" dirty="0" smtClean="0"/>
              <a:t>Execute Methods</a:t>
            </a:r>
          </a:p>
          <a:p>
            <a:r>
              <a:rPr lang="en-US" sz="2400" dirty="0" err="1" smtClean="0"/>
              <a:t>executeRegressionTest</a:t>
            </a:r>
            <a:endParaRPr lang="en-US" sz="2400" dirty="0" smtClean="0"/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&gt;functional&lt;/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&gt;regression&lt;/</a:t>
            </a:r>
            <a:r>
              <a:rPr lang="en-US" dirty="0" err="1"/>
              <a:t>testType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&gt;migration&lt;/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/>
              <a:t>executePerformanceTest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&gt;performance</a:t>
            </a:r>
            <a:r>
              <a:rPr lang="en-US" dirty="0"/>
              <a:t>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executeSecurityTest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&lt;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&gt;security&lt;/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147" y="1219200"/>
            <a:ext cx="1188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Shows how plan methods are related to regression model XML tags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5820485" y="1824168"/>
            <a:ext cx="6266766" cy="47899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Generate and Compare Methods</a:t>
            </a:r>
          </a:p>
          <a:p>
            <a:r>
              <a:rPr lang="en-US" sz="2400" dirty="0" err="1" smtClean="0"/>
              <a:t>createRegressionInputFile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newFileParams</a:t>
            </a:r>
            <a:r>
              <a:rPr lang="en-US" dirty="0" smtClean="0"/>
              <a:t>&gt;&lt;/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</a:p>
          <a:p>
            <a:r>
              <a:rPr lang="en-US" sz="2400" dirty="0" err="1" smtClean="0"/>
              <a:t>compareRegressionFiles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compareFiles</a:t>
            </a:r>
            <a:r>
              <a:rPr lang="en-US" dirty="0" smtClean="0"/>
              <a:t>&gt;&lt;/</a:t>
            </a:r>
            <a:r>
              <a:rPr lang="en-US" dirty="0" err="1" smtClean="0"/>
              <a:t>compareFiles</a:t>
            </a:r>
            <a:r>
              <a:rPr lang="en-US" dirty="0" smtClean="0"/>
              <a:t>&gt;</a:t>
            </a:r>
          </a:p>
          <a:p>
            <a:r>
              <a:rPr lang="en-US" sz="2400" dirty="0" err="1" smtClean="0"/>
              <a:t>compareRegressionLogs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&lt;</a:t>
            </a:r>
            <a:r>
              <a:rPr lang="en-US" dirty="0" err="1" smtClean="0"/>
              <a:t>compareLogs</a:t>
            </a:r>
            <a:r>
              <a:rPr lang="en-US" dirty="0" smtClean="0"/>
              <a:t>&gt;</a:t>
            </a:r>
            <a:r>
              <a:rPr lang="en-US" dirty="0" smtClean="0">
                <a:ea typeface="ＭＳ Ｐゴシック" pitchFamily="34" charset="-128"/>
              </a:rPr>
              <a:t>&lt;/</a:t>
            </a:r>
            <a:r>
              <a:rPr lang="en-US" dirty="0" err="1" smtClean="0"/>
              <a:t>compareLogs</a:t>
            </a:r>
            <a:r>
              <a:rPr lang="en-US" dirty="0" smtClean="0">
                <a:ea typeface="ＭＳ Ｐゴシック" pitchFamily="34" charset="-128"/>
              </a:rPr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generateRegressionSecurityXML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&lt;</a:t>
            </a:r>
            <a:r>
              <a:rPr lang="en-US" dirty="0" err="1" smtClean="0">
                <a:ea typeface="ＭＳ Ｐゴシック" pitchFamily="34" charset="-128"/>
              </a:rPr>
              <a:t>securityGenerationOptions</a:t>
            </a:r>
            <a:r>
              <a:rPr lang="en-US" dirty="0" smtClean="0">
                <a:ea typeface="ＭＳ Ｐゴシック" pitchFamily="34" charset="-128"/>
              </a:rPr>
              <a:t>&gt;&lt;/</a:t>
            </a:r>
            <a:r>
              <a:rPr lang="en-US" dirty="0" err="1" smtClean="0">
                <a:ea typeface="ＭＳ Ｐゴシック" pitchFamily="34" charset="-128"/>
              </a:rPr>
              <a:t>securityGenerationOptions</a:t>
            </a:r>
            <a:r>
              <a:rPr lang="en-US" dirty="0" smtClean="0">
                <a:ea typeface="ＭＳ Ｐゴシック" pitchFamily="34" charset="-128"/>
              </a:rPr>
              <a:t>&gt;</a:t>
            </a:r>
            <a:endParaRPr lang="en-US" dirty="0" smtClean="0"/>
          </a:p>
          <a:p>
            <a:pPr lvl="1"/>
            <a:r>
              <a:rPr lang="en-US" dirty="0" smtClean="0"/>
              <a:t>&lt;/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9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 Assumptions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270535"/>
            <a:ext cx="10757618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 err="1" smtClean="0"/>
              <a:t>PDTool</a:t>
            </a:r>
            <a:r>
              <a:rPr lang="en-US" sz="2400" dirty="0" smtClean="0"/>
              <a:t> has been installed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has been configured</a:t>
            </a:r>
          </a:p>
          <a:p>
            <a:r>
              <a:rPr lang="en-US" sz="2400" dirty="0" smtClean="0">
                <a:ea typeface="ＭＳ Ｐゴシック" pitchFamily="34" charset="-128"/>
              </a:rPr>
              <a:t>Servers.xml has been configured for all necessary servers for </a:t>
            </a:r>
            <a:r>
              <a:rPr lang="en-US" sz="2400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to connect to.</a:t>
            </a:r>
          </a:p>
        </p:txBody>
      </p:sp>
    </p:spTree>
    <p:extLst>
      <p:ext uri="{BB962C8B-B14F-4D97-AF65-F5344CB8AC3E}">
        <p14:creationId xmlns:p14="http://schemas.microsoft.com/office/powerpoint/2010/main" val="37008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5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Functional (Smoke)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823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106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78" y="2357120"/>
            <a:ext cx="9236765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1. Functional (Smoke)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157655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Functional (Smoke) Test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631028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Test that the published resources are working or not. [PASS, FAIL]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Populate </a:t>
            </a:r>
            <a:r>
              <a:rPr lang="en-US" sz="2600" dirty="0">
                <a:ea typeface="ＭＳ Ｐゴシック" pitchFamily="34" charset="-128"/>
              </a:rPr>
              <a:t>query results to an output </a:t>
            </a:r>
            <a:r>
              <a:rPr lang="en-US" sz="2600" dirty="0" smtClean="0">
                <a:ea typeface="ＭＳ Ｐゴシック" pitchFamily="34" charset="-128"/>
              </a:rPr>
              <a:t>files according to </a:t>
            </a:r>
            <a:r>
              <a:rPr lang="en-US" sz="2600" dirty="0">
                <a:ea typeface="ＭＳ Ｐゴシック" pitchFamily="34" charset="-128"/>
              </a:rPr>
              <a:t>the parameter “</a:t>
            </a:r>
            <a:r>
              <a:rPr lang="en-US" sz="2600" dirty="0" err="1" smtClean="0">
                <a:ea typeface="ＭＳ Ｐゴシック" pitchFamily="34" charset="-128"/>
              </a:rPr>
              <a:t>outputFilename</a:t>
            </a:r>
            <a:r>
              <a:rPr lang="en-US" sz="2600" dirty="0" smtClean="0">
                <a:ea typeface="ＭＳ Ｐゴシック" pitchFamily="34" charset="-128"/>
              </a:rPr>
              <a:t>” found in the query input file.</a:t>
            </a:r>
            <a:endParaRPr lang="en-US" sz="26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Summary </a:t>
            </a:r>
            <a:r>
              <a:rPr lang="en-US" sz="2600" dirty="0">
                <a:ea typeface="ＭＳ Ｐゴシック" pitchFamily="34" charset="-128"/>
              </a:rPr>
              <a:t>log file created during </a:t>
            </a:r>
            <a:r>
              <a:rPr lang="en-US" sz="2600" dirty="0" smtClean="0">
                <a:ea typeface="ＭＳ Ｐゴシック" pitchFamily="34" charset="-128"/>
              </a:rPr>
              <a:t>execution showing </a:t>
            </a:r>
            <a:r>
              <a:rPr lang="en-US" dirty="0" smtClean="0">
                <a:ea typeface="ＭＳ Ｐゴシック" pitchFamily="34" charset="-128"/>
              </a:rPr>
              <a:t>SUCCESS, ERROR, SKIPPED</a:t>
            </a:r>
            <a:r>
              <a:rPr lang="en-US" sz="2600" dirty="0" smtClean="0">
                <a:ea typeface="ＭＳ Ｐゴシック" pitchFamily="34" charset="-128"/>
              </a:rPr>
              <a:t>.</a:t>
            </a:r>
          </a:p>
          <a:p>
            <a:r>
              <a:rPr lang="en-US" sz="3000" dirty="0" smtClean="0">
                <a:ea typeface="ＭＳ Ｐゴシック" pitchFamily="34" charset="-128"/>
              </a:rPr>
              <a:t>Generate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Provides ability to generate simple SQL statements for published queries, procedures and web services.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E.g. select count(*) from </a:t>
            </a:r>
            <a:r>
              <a:rPr lang="en-US" sz="1800" dirty="0" err="1" smtClean="0">
                <a:ea typeface="ＭＳ Ｐゴシック" pitchFamily="34" charset="-128"/>
              </a:rPr>
              <a:t>catalog.schema.table</a:t>
            </a:r>
            <a:endParaRPr lang="en-US" sz="1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2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Functional (Smoke)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200" dirty="0"/>
              <a:t> </a:t>
            </a:r>
            <a:r>
              <a:rPr lang="en-US" sz="2000" dirty="0" smtClean="0"/>
              <a:t>1 plan to generate SQL queries and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Generate SQL input file for </a:t>
            </a:r>
            <a:r>
              <a:rPr lang="en-US" sz="2000" b="1" dirty="0" smtClean="0">
                <a:solidFill>
                  <a:srgbClr val="FFFF00"/>
                </a:solidFill>
              </a:rPr>
              <a:t>Functional Smoke </a:t>
            </a:r>
            <a:r>
              <a:rPr lang="en-US" sz="2000" dirty="0" smtClean="0"/>
              <a:t>Test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/>
              <a:t> </a:t>
            </a:r>
            <a:r>
              <a:rPr lang="en-US" sz="2000" dirty="0" smtClean="0"/>
              <a:t>Alternatively,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functional (smoke) </a:t>
            </a:r>
            <a:r>
              <a:rPr lang="en-US" sz="2000" dirty="0" smtClean="0"/>
              <a:t>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generate the SQL input file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7177" y="1176738"/>
            <a:ext cx="311214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9000245" y="2336568"/>
            <a:ext cx="3019082" cy="995831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test_1_smoke_gen.dp) (test_1_smoke_exec.dp)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70991" y="3480917"/>
            <a:ext cx="3148335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4" name="Group 28673"/>
          <p:cNvGrpSpPr/>
          <p:nvPr/>
        </p:nvGrpSpPr>
        <p:grpSpPr>
          <a:xfrm>
            <a:off x="9017387" y="4483550"/>
            <a:ext cx="3001939" cy="824120"/>
            <a:chOff x="9226122" y="4839675"/>
            <a:chExt cx="2878696" cy="824120"/>
          </a:xfrm>
        </p:grpSpPr>
        <p:sp>
          <p:nvSpPr>
            <p:cNvPr id="35" name="Rounded Rectangle 34"/>
            <p:cNvSpPr/>
            <p:nvPr/>
          </p:nvSpPr>
          <p:spPr>
            <a:xfrm>
              <a:off x="9294241" y="4853662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9294241" y="4839675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(Generate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26122" y="4856176"/>
              <a:ext cx="53244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.1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9006992" y="5353745"/>
            <a:ext cx="3012334" cy="833125"/>
            <a:chOff x="9216154" y="5680995"/>
            <a:chExt cx="288866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1615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.2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53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38142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Functional (Smoke) Test Anatomy – Generate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test_1_smoke_gen.dp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28409"/>
            <a:chOff x="2667000" y="3429000"/>
            <a:chExt cx="2073275" cy="2528409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2099679" y="4099510"/>
              <a:ext cx="2425221" cy="1290577"/>
            </a:xfrm>
            <a:prstGeom prst="bentConnector4">
              <a:avLst>
                <a:gd name="adj1" fmla="val 15329"/>
                <a:gd name="adj2" fmla="val 292329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67228" y="4224973"/>
            <a:ext cx="7109192" cy="2291330"/>
            <a:chOff x="3667228" y="4224973"/>
            <a:chExt cx="7109192" cy="2291330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5275395" y="6212985"/>
              <a:ext cx="5501025" cy="303318"/>
              <a:chOff x="2963782" y="6161118"/>
              <a:chExt cx="5120639" cy="19667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84421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63785" y="616175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63782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test_1_smoke_gen.dp: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createRegressionInputFile</a:t>
              </a:r>
              <a:r>
                <a:rPr lang="en-US" sz="14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</a:t>
              </a:r>
              <a:r>
                <a:rPr lang="en-US" sz="1400" dirty="0">
                  <a:solidFill>
                    <a:srgbClr val="000000"/>
                  </a:solidFill>
                </a:rPr>
                <a:t>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Test1.0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823174" y="5302666"/>
              <a:ext cx="1771595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67228" y="4497526"/>
            <a:ext cx="4255509" cy="1912132"/>
            <a:chOff x="3667228" y="4497526"/>
            <a:chExt cx="4255509" cy="191213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035773" y="6203982"/>
              <a:ext cx="1886964" cy="20567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3480988" y="1771853"/>
            <a:ext cx="2769469" cy="3627178"/>
            <a:chOff x="3480988" y="1771853"/>
            <a:chExt cx="2769469" cy="3627178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42202" y="3023336"/>
              <a:ext cx="3559738" cy="1056772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988" y="5150780"/>
              <a:ext cx="1687778" cy="248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844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124552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&lt;p1:RegressionModule xmlns:p1="http://www.dvbu.cisco.com/ps/deploytool/modules" </a:t>
            </a:r>
            <a:r>
              <a:rPr lang="en-US" sz="1400" dirty="0" err="1">
                <a:ea typeface="ＭＳ Ｐゴシック" pitchFamily="34" charset="-128"/>
              </a:rPr>
              <a:t>xmlns:xsi</a:t>
            </a:r>
            <a:r>
              <a:rPr lang="en-US" sz="1400" dirty="0">
                <a:ea typeface="ＭＳ Ｐゴシック" pitchFamily="34" charset="-128"/>
              </a:rPr>
              <a:t>="http://www.w3.org/2001/XMLSchema-instance" </a:t>
            </a:r>
            <a:r>
              <a:rPr lang="en-US" sz="1400" dirty="0" err="1">
                <a:ea typeface="ＭＳ Ｐゴシック" pitchFamily="34" charset="-128"/>
              </a:rPr>
              <a:t>xsi:schemaLocation</a:t>
            </a:r>
            <a:r>
              <a:rPr lang="en-US" sz="1400" dirty="0">
                <a:ea typeface="ＭＳ Ｐゴシック" pitchFamily="34" charset="-128"/>
              </a:rPr>
              <a:t>="http://www.dvbu.cisco.com/ps/deploytool/modules ..\..\..\</a:t>
            </a:r>
            <a:r>
              <a:rPr lang="en-US" sz="1400" dirty="0" err="1">
                <a:ea typeface="ＭＳ Ｐゴシック" pitchFamily="34" charset="-128"/>
              </a:rPr>
              <a:t>PDToolModules</a:t>
            </a:r>
            <a:r>
              <a:rPr lang="en-US" sz="1400" dirty="0">
                <a:ea typeface="ＭＳ Ｐゴシック" pitchFamily="34" charset="-128"/>
              </a:rPr>
              <a:t>\schema\PDToolModules.xsd"&gt;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>
                <a:ea typeface="ＭＳ Ｐゴシック" pitchFamily="34" charset="-128"/>
              </a:rPr>
              <a:t>id&gt;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Test1.0</a:t>
            </a:r>
            <a:r>
              <a:rPr lang="en-US" sz="1400" dirty="0">
                <a:ea typeface="ＭＳ Ｐゴシック" pitchFamily="34" charset="-128"/>
              </a:rPr>
              <a:t>&lt;/id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functional_smoke.inp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&gt;soap11&lt;/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count(1)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count(*)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&lt;/resources&gt;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</a:t>
            </a:r>
            <a:r>
              <a:rPr lang="en-US" sz="1400" dirty="0" err="1">
                <a:ea typeface="ＭＳ Ｐゴシック" pitchFamily="34" charset="-128"/>
              </a:rPr>
              <a:t>defaultProcParamValues</a:t>
            </a:r>
            <a:r>
              <a:rPr lang="en-US" sz="1400" dirty="0" smtClean="0">
                <a:ea typeface="ＭＳ Ｐゴシック" pitchFamily="34" charset="-128"/>
              </a:rPr>
              <a:t>&gt;…&lt;/</a:t>
            </a:r>
            <a:r>
              <a:rPr lang="en-US" sz="1400" dirty="0" err="1">
                <a:ea typeface="ＭＳ Ｐゴシック" pitchFamily="34" charset="-128"/>
              </a:rPr>
              <a:t>defaultProcParamValues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&lt;/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&lt;/p1:RegressionModule&gt;</a:t>
            </a:r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</a:t>
            </a:r>
          </a:p>
        </p:txBody>
      </p:sp>
      <p:grpSp>
        <p:nvGrpSpPr>
          <p:cNvPr id="14357" name="Group 14356"/>
          <p:cNvGrpSpPr/>
          <p:nvPr/>
        </p:nvGrpSpPr>
        <p:grpSpPr>
          <a:xfrm>
            <a:off x="7141945" y="2220714"/>
            <a:ext cx="4686300" cy="1988216"/>
            <a:chOff x="7141945" y="2220714"/>
            <a:chExt cx="4686300" cy="198821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945" y="2288055"/>
              <a:ext cx="4686300" cy="192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Elbow Connector 9"/>
            <p:cNvCxnSpPr/>
            <p:nvPr/>
          </p:nvCxnSpPr>
          <p:spPr>
            <a:xfrm rot="10800000" flipV="1">
              <a:off x="7200903" y="2220714"/>
              <a:ext cx="2241481" cy="180154"/>
            </a:xfrm>
            <a:prstGeom prst="bentConnector3">
              <a:avLst>
                <a:gd name="adj1" fmla="val 112695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17" y="4262979"/>
            <a:ext cx="253841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/>
          <p:cNvCxnSpPr/>
          <p:nvPr/>
        </p:nvCxnSpPr>
        <p:spPr>
          <a:xfrm flipV="1">
            <a:off x="6949440" y="4000467"/>
            <a:ext cx="965200" cy="26251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4" name="Group 14353"/>
          <p:cNvGrpSpPr/>
          <p:nvPr/>
        </p:nvGrpSpPr>
        <p:grpSpPr>
          <a:xfrm>
            <a:off x="5005137" y="4889635"/>
            <a:ext cx="2838383" cy="958539"/>
            <a:chOff x="5005137" y="4889635"/>
            <a:chExt cx="2838383" cy="958539"/>
          </a:xfrm>
        </p:grpSpPr>
        <p:cxnSp>
          <p:nvCxnSpPr>
            <p:cNvPr id="3" name="Straight Arrow Connector 2"/>
            <p:cNvCxnSpPr>
              <a:endCxn id="51" idx="1"/>
            </p:cNvCxnSpPr>
            <p:nvPr/>
          </p:nvCxnSpPr>
          <p:spPr>
            <a:xfrm>
              <a:off x="5005137" y="4889635"/>
              <a:ext cx="2838383" cy="958539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0" name="TextBox 14349"/>
            <p:cNvSpPr txBox="1"/>
            <p:nvPr/>
          </p:nvSpPr>
          <p:spPr>
            <a:xfrm rot="1097259">
              <a:off x="5452602" y="5073255"/>
              <a:ext cx="2072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Database Filter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5" name="Group 14354"/>
          <p:cNvGrpSpPr/>
          <p:nvPr/>
        </p:nvGrpSpPr>
        <p:grpSpPr>
          <a:xfrm>
            <a:off x="5005137" y="5400077"/>
            <a:ext cx="2909503" cy="610417"/>
            <a:chOff x="5005137" y="5400077"/>
            <a:chExt cx="2909503" cy="610417"/>
          </a:xfrm>
        </p:grpSpPr>
        <p:cxnSp>
          <p:nvCxnSpPr>
            <p:cNvPr id="8" name="Straight Arrow Connector 7"/>
            <p:cNvCxnSpPr>
              <a:endCxn id="49" idx="1"/>
            </p:cNvCxnSpPr>
            <p:nvPr/>
          </p:nvCxnSpPr>
          <p:spPr>
            <a:xfrm>
              <a:off x="5005137" y="5523298"/>
              <a:ext cx="2909503" cy="48719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 rot="581860">
              <a:off x="5170664" y="5400077"/>
              <a:ext cx="2072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Resource Filter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1" name="Group 14350"/>
          <p:cNvGrpSpPr/>
          <p:nvPr/>
        </p:nvGrpSpPr>
        <p:grpSpPr>
          <a:xfrm>
            <a:off x="4427621" y="2344800"/>
            <a:ext cx="3080084" cy="383386"/>
            <a:chOff x="4427621" y="2344800"/>
            <a:chExt cx="3080084" cy="383386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427621" y="2554868"/>
              <a:ext cx="3080084" cy="173318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21416196">
              <a:off x="4682636" y="2344800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Create View queries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2" name="Group 14351"/>
          <p:cNvGrpSpPr/>
          <p:nvPr/>
        </p:nvGrpSpPr>
        <p:grpSpPr>
          <a:xfrm>
            <a:off x="4937125" y="2858047"/>
            <a:ext cx="2601070" cy="539671"/>
            <a:chOff x="4937125" y="2858047"/>
            <a:chExt cx="2601070" cy="53967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005137" y="2916455"/>
              <a:ext cx="2502568" cy="481263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rot="673344">
              <a:off x="4937125" y="2858047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Create Proc. queries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3" name="Group 14352"/>
          <p:cNvGrpSpPr/>
          <p:nvPr/>
        </p:nvGrpSpPr>
        <p:grpSpPr>
          <a:xfrm>
            <a:off x="5668161" y="3157086"/>
            <a:ext cx="2892762" cy="924026"/>
            <a:chOff x="5668161" y="3157086"/>
            <a:chExt cx="2892762" cy="924026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967663" y="3157086"/>
              <a:ext cx="2593260" cy="92402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20752286">
              <a:off x="5668161" y="3498300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Default query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10013559" y="5255396"/>
            <a:ext cx="1533471" cy="215024"/>
          </a:xfrm>
          <a:prstGeom prst="wedgeRectCallout">
            <a:avLst>
              <a:gd name="adj1" fmla="val -142130"/>
              <a:gd name="adj2" fmla="val 21277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Virtual database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10254591" y="5533830"/>
            <a:ext cx="1533471" cy="204858"/>
          </a:xfrm>
          <a:prstGeom prst="wedgeRectCallout">
            <a:avLst>
              <a:gd name="adj1" fmla="val -152731"/>
              <a:gd name="adj2" fmla="val 17251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Catalog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10405400" y="5778260"/>
            <a:ext cx="1533471" cy="191663"/>
          </a:xfrm>
          <a:prstGeom prst="wedgeRectCallout">
            <a:avLst>
              <a:gd name="adj1" fmla="val -159357"/>
              <a:gd name="adj2" fmla="val 14079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Schema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10578120" y="6021684"/>
            <a:ext cx="1533471" cy="217091"/>
          </a:xfrm>
          <a:prstGeom prst="wedgeRectCallout">
            <a:avLst>
              <a:gd name="adj1" fmla="val -132358"/>
              <a:gd name="adj2" fmla="val 8286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Table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10578120" y="6285845"/>
            <a:ext cx="1533471" cy="277516"/>
          </a:xfrm>
          <a:prstGeom prst="wedgeRectCallout">
            <a:avLst>
              <a:gd name="adj1" fmla="val -131695"/>
              <a:gd name="adj2" fmla="val 16728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Procedure</a:t>
            </a:r>
          </a:p>
        </p:txBody>
      </p:sp>
      <p:grpSp>
        <p:nvGrpSpPr>
          <p:cNvPr id="14346" name="Group 14345"/>
          <p:cNvGrpSpPr/>
          <p:nvPr/>
        </p:nvGrpSpPr>
        <p:grpSpPr>
          <a:xfrm>
            <a:off x="7843520" y="5778795"/>
            <a:ext cx="1456623" cy="784566"/>
            <a:chOff x="7843520" y="5778795"/>
            <a:chExt cx="1456623" cy="784566"/>
          </a:xfrm>
        </p:grpSpPr>
        <p:sp>
          <p:nvSpPr>
            <p:cNvPr id="9" name="Rectangle 8"/>
            <p:cNvSpPr/>
            <p:nvPr/>
          </p:nvSpPr>
          <p:spPr>
            <a:xfrm>
              <a:off x="8321642" y="6394123"/>
              <a:ext cx="978501" cy="16923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21640" y="6251883"/>
              <a:ext cx="978503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914640" y="5931131"/>
              <a:ext cx="764246" cy="15872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43520" y="5778795"/>
              <a:ext cx="754086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993780" y="6100017"/>
              <a:ext cx="732815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348" name="Group 14347"/>
          <p:cNvGrpSpPr/>
          <p:nvPr/>
        </p:nvGrpSpPr>
        <p:grpSpPr>
          <a:xfrm>
            <a:off x="8321639" y="2932657"/>
            <a:ext cx="3405463" cy="3546085"/>
            <a:chOff x="8321639" y="2932657"/>
            <a:chExt cx="3405463" cy="3546085"/>
          </a:xfrm>
        </p:grpSpPr>
        <p:cxnSp>
          <p:nvCxnSpPr>
            <p:cNvPr id="14" name="Elbow Connector 13"/>
            <p:cNvCxnSpPr>
              <a:stCxn id="9" idx="1"/>
              <a:endCxn id="11" idx="2"/>
            </p:cNvCxnSpPr>
            <p:nvPr/>
          </p:nvCxnSpPr>
          <p:spPr>
            <a:xfrm rot="10800000" flipH="1">
              <a:off x="8321641" y="4081112"/>
              <a:ext cx="2232621" cy="2397630"/>
            </a:xfrm>
            <a:prstGeom prst="bentConnector4">
              <a:avLst>
                <a:gd name="adj1" fmla="val -12286"/>
                <a:gd name="adj2" fmla="val 61617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167746" y="4243304"/>
              <a:ext cx="135524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to input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81424" y="3827342"/>
              <a:ext cx="2345678" cy="2537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973297" y="2932657"/>
              <a:ext cx="1958917" cy="2537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61" name="Elbow Connector 60"/>
            <p:cNvCxnSpPr>
              <a:stCxn id="39" idx="1"/>
            </p:cNvCxnSpPr>
            <p:nvPr/>
          </p:nvCxnSpPr>
          <p:spPr>
            <a:xfrm rot="10800000" flipH="1">
              <a:off x="8321639" y="3157088"/>
              <a:ext cx="807121" cy="3164175"/>
            </a:xfrm>
            <a:prstGeom prst="bentConnector4">
              <a:avLst>
                <a:gd name="adj1" fmla="val -44373"/>
                <a:gd name="adj2" fmla="val 51096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7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Functional (Smoke)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test_1_smoke_exec.dp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test_1_smoke_exec.dp: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Test1.1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453500" y="1857676"/>
            <a:ext cx="3047210" cy="3563675"/>
            <a:chOff x="3453500" y="1857676"/>
            <a:chExt cx="3047210" cy="3563675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244223" y="3033093"/>
              <a:ext cx="3431904" cy="1081070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500" y="5139532"/>
              <a:ext cx="1942474" cy="28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0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73149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“Smoke” Test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>
                <a:ea typeface="ＭＳ Ｐゴシック" pitchFamily="34" charset="-128"/>
              </a:rPr>
              <a:t>id&gt;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Test1.1</a:t>
            </a:r>
            <a:r>
              <a:rPr lang="en-US" sz="14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functional_smoke.inp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functional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logFilePath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C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/PDTool62/resources/test/1_functional/functional_smoke.log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logFilePath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/PDTool62/resources/test/1_functional&lt;/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4004111" y="3423030"/>
            <a:ext cx="3924449" cy="2424113"/>
            <a:chOff x="4004111" y="3423030"/>
            <a:chExt cx="3924449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148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04111" y="4385648"/>
              <a:ext cx="2165683" cy="627179"/>
              <a:chOff x="5005137" y="4833579"/>
              <a:chExt cx="3821229" cy="935964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5005137" y="4889635"/>
                <a:ext cx="3821229" cy="87990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5150727" y="4833579"/>
                <a:ext cx="2374562" cy="41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04111" y="4812783"/>
              <a:ext cx="2165684" cy="375235"/>
              <a:chOff x="5005137" y="5140607"/>
              <a:chExt cx="3888606" cy="87518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5005137" y="5523298"/>
                <a:ext cx="3888606" cy="492491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273839">
                <a:off x="5234049" y="5140607"/>
                <a:ext cx="2335106" cy="64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4341" name="Group 14340"/>
          <p:cNvGrpSpPr/>
          <p:nvPr/>
        </p:nvGrpSpPr>
        <p:grpSpPr>
          <a:xfrm>
            <a:off x="331787" y="2515590"/>
            <a:ext cx="11857038" cy="4069632"/>
            <a:chOff x="331787" y="2515590"/>
            <a:chExt cx="11857038" cy="406963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87" y="5891485"/>
              <a:ext cx="11857038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675181" y="2544465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log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8095594" y="2515590"/>
              <a:ext cx="461264" cy="3427418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7" name="Group 14336"/>
          <p:cNvGrpSpPr/>
          <p:nvPr/>
        </p:nvGrpSpPr>
        <p:grpSpPr>
          <a:xfrm>
            <a:off x="8556858" y="1809548"/>
            <a:ext cx="3330341" cy="3052871"/>
            <a:chOff x="8556858" y="1809548"/>
            <a:chExt cx="3330341" cy="3052871"/>
          </a:xfrm>
        </p:grpSpPr>
        <p:sp>
          <p:nvSpPr>
            <p:cNvPr id="36" name="TextBox 35"/>
            <p:cNvSpPr txBox="1"/>
            <p:nvPr/>
          </p:nvSpPr>
          <p:spPr>
            <a:xfrm>
              <a:off x="9677511" y="2881531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Execute input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556858" y="1809548"/>
              <a:ext cx="3330341" cy="3052871"/>
              <a:chOff x="7141945" y="-1034103"/>
              <a:chExt cx="4686300" cy="5243033"/>
            </a:xfrm>
          </p:grpSpPr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1945" y="2288055"/>
                <a:ext cx="4686300" cy="192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Elbow Connector 28"/>
              <p:cNvCxnSpPr/>
              <p:nvPr/>
            </p:nvCxnSpPr>
            <p:spPr>
              <a:xfrm rot="16200000" flipH="1">
                <a:off x="8667926" y="-433646"/>
                <a:ext cx="3305050" cy="2104136"/>
              </a:xfrm>
              <a:prstGeom prst="bentConnector3">
                <a:avLst>
                  <a:gd name="adj1" fmla="val 18990"/>
                </a:avLst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13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98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Regression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323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106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8" y="2357120"/>
            <a:ext cx="8865704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2. Regression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15852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6188" y="1040524"/>
            <a:ext cx="11581012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for the difference between the same queries at different points in time such as two releases of the same code.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>
                <a:ea typeface="ＭＳ Ｐゴシック" pitchFamily="34" charset="-128"/>
              </a:rPr>
              <a:t>the parameter 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</a:t>
            </a:r>
            <a:r>
              <a:rPr lang="en-US" sz="2000" dirty="0">
                <a:ea typeface="ＭＳ Ｐゴシック" pitchFamily="34" charset="-128"/>
              </a:rPr>
              <a:t>SUCCESS, ERROR, SKIPPED</a:t>
            </a:r>
            <a:r>
              <a:rPr lang="en-US" sz="2400" dirty="0">
                <a:ea typeface="ＭＳ Ｐゴシック" pitchFamily="34" charset="-128"/>
              </a:rPr>
              <a:t>.</a:t>
            </a:r>
            <a:endParaRPr lang="en-US" sz="26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27412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41403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PDTool</a:t>
            </a:r>
            <a:r>
              <a:rPr lang="en-US" dirty="0" smtClean="0"/>
              <a:t> </a:t>
            </a:r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160980"/>
            <a:ext cx="10969943" cy="5087420"/>
          </a:xfrm>
        </p:spPr>
        <p:txBody>
          <a:bodyPr>
            <a:noAutofit/>
          </a:bodyPr>
          <a:lstStyle/>
          <a:p>
            <a:r>
              <a:rPr lang="en-US" sz="2200" dirty="0" smtClean="0"/>
              <a:t>(</a:t>
            </a:r>
            <a:r>
              <a:rPr lang="en-US" sz="2200" dirty="0"/>
              <a:t>c) 2014 Cisco and/or its affiliates. All rights reserved.</a:t>
            </a:r>
          </a:p>
          <a:p>
            <a:r>
              <a:rPr lang="en-US" sz="2200" dirty="0" smtClean="0"/>
              <a:t>This </a:t>
            </a:r>
            <a:r>
              <a:rPr lang="en-US" sz="2200" dirty="0"/>
              <a:t>software is released under the Eclipse Public License. The details can be found in the file LICENSE. </a:t>
            </a:r>
            <a:r>
              <a:rPr lang="en-US" sz="2200" dirty="0" smtClean="0"/>
              <a:t> Any </a:t>
            </a:r>
            <a:r>
              <a:rPr lang="en-US" sz="2200" dirty="0"/>
              <a:t>dependent libraries supplied by third parties are provided under their own open source licenses as </a:t>
            </a:r>
            <a:r>
              <a:rPr lang="en-US" sz="2200" dirty="0" smtClean="0"/>
              <a:t>described </a:t>
            </a:r>
            <a:r>
              <a:rPr lang="en-US" sz="2200" dirty="0"/>
              <a:t>in their own LICENSE files, generally named .LICENSE.txt. The libraries supplied by Cisco as </a:t>
            </a:r>
            <a:r>
              <a:rPr lang="en-US" sz="2200" dirty="0" smtClean="0"/>
              <a:t>part </a:t>
            </a:r>
            <a:r>
              <a:rPr lang="en-US" sz="2200" dirty="0"/>
              <a:t>of the Composite Information Server/Cisco Data Virtualization Server, particularly csadmin-XXXX.jar, </a:t>
            </a:r>
            <a:r>
              <a:rPr lang="en-US" sz="2200" dirty="0" smtClean="0"/>
              <a:t>csarchive-XXXX.jar</a:t>
            </a:r>
            <a:r>
              <a:rPr lang="en-US" sz="2200" dirty="0"/>
              <a:t>, csbase-XXXX.jar, csclient-XXXX.jar, cscommon-XXXX.jar, csext-XXXX.jar, csjdbc-XXXX.jar, </a:t>
            </a:r>
            <a:r>
              <a:rPr lang="en-US" sz="2200" dirty="0" smtClean="0"/>
              <a:t>csserverutil-XXXX.jar</a:t>
            </a:r>
            <a:r>
              <a:rPr lang="en-US" sz="2200" dirty="0"/>
              <a:t>, csserver-XXXX.jar, cswebapi-XXXX.jar, and customproc-XXXX.jar (where -XXXX is an </a:t>
            </a:r>
            <a:r>
              <a:rPr lang="en-US" sz="2200" dirty="0" smtClean="0"/>
              <a:t>optional </a:t>
            </a:r>
            <a:r>
              <a:rPr lang="en-US" sz="2200" dirty="0"/>
              <a:t>version number) are provided as a convenience, but are covered under the licensing for the </a:t>
            </a:r>
            <a:r>
              <a:rPr lang="en-US" sz="2200" dirty="0" smtClean="0"/>
              <a:t>Composite </a:t>
            </a:r>
            <a:r>
              <a:rPr lang="en-US" sz="2200" dirty="0"/>
              <a:t>Information Server/Cisco Data Virtualization Server. They cannot be used in any way except </a:t>
            </a:r>
            <a:r>
              <a:rPr lang="en-US" sz="2200" dirty="0" smtClean="0"/>
              <a:t>through </a:t>
            </a:r>
            <a:r>
              <a:rPr lang="en-US" sz="2200" dirty="0"/>
              <a:t>a valid license for that product.</a:t>
            </a:r>
          </a:p>
          <a:p>
            <a:r>
              <a:rPr lang="en-US" sz="2200" dirty="0" smtClean="0"/>
              <a:t>This </a:t>
            </a:r>
            <a:r>
              <a:rPr lang="en-US" sz="2200" dirty="0"/>
              <a:t>software is released AS-IS!. Support for this software is not covered by standard maintenance agreements with Cisco. </a:t>
            </a:r>
            <a:r>
              <a:rPr lang="en-US" sz="2200" dirty="0" smtClean="0"/>
              <a:t> Any </a:t>
            </a:r>
            <a:r>
              <a:rPr lang="en-US" sz="2200" dirty="0"/>
              <a:t>support for this software by Cisco would be covered by paid consulting agreements, and would be billable work.</a:t>
            </a:r>
            <a:endParaRPr lang="en-US" sz="22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2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regression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55243" y="1176738"/>
            <a:ext cx="3164084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922619" y="2336569"/>
            <a:ext cx="3096707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(test_2_regression_exec.dp)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730115" y="3432792"/>
            <a:ext cx="3289212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855243" y="4458620"/>
            <a:ext cx="3164083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1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Regression Test Anatomy – Execute “Regression”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test_2_regression_exec.dp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test_2_regression_exec.dp: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Test2.1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479446" y="1857675"/>
            <a:ext cx="2886515" cy="3563676"/>
            <a:chOff x="3479446" y="1857675"/>
            <a:chExt cx="2886515" cy="3563676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173175" y="3061465"/>
              <a:ext cx="3396575" cy="988996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446" y="5175821"/>
              <a:ext cx="1890923" cy="245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80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“Regression”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>
                <a:ea typeface="ＭＳ Ｐゴシック" pitchFamily="34" charset="-128"/>
              </a:rPr>
              <a:t>id&gt;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Test2.1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regression.inp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/PDTool62/resources/test/2_regression/regression_rel01.log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/PDTool62/resources/test/2_regression/regression_rel01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2098307" y="3423030"/>
            <a:ext cx="4569378" cy="2424113"/>
            <a:chOff x="2098307" y="3423030"/>
            <a:chExt cx="4569378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73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12194" y="4340994"/>
              <a:ext cx="2377476" cy="671833"/>
              <a:chOff x="2372701" y="4766940"/>
              <a:chExt cx="4194926" cy="1002603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2372701" y="4766940"/>
                <a:ext cx="4194926" cy="1002603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2858022" y="4804851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098307" y="4683764"/>
              <a:ext cx="2791363" cy="504257"/>
              <a:chOff x="1583190" y="4839683"/>
              <a:chExt cx="5012047" cy="117610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583190" y="5020951"/>
                <a:ext cx="5012047" cy="99483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488280">
                <a:off x="1944730" y="4839683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79375" y="2338939"/>
            <a:ext cx="11780838" cy="4223533"/>
            <a:chOff x="279375" y="2338939"/>
            <a:chExt cx="11780838" cy="422353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75" y="5884609"/>
              <a:ext cx="11780838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1" name="Group 14340"/>
            <p:cNvGrpSpPr/>
            <p:nvPr/>
          </p:nvGrpSpPr>
          <p:grpSpPr>
            <a:xfrm>
              <a:off x="314975" y="2338939"/>
              <a:ext cx="1943574" cy="3797980"/>
              <a:chOff x="314975" y="2338939"/>
              <a:chExt cx="1943574" cy="37979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443510" y="2338939"/>
                <a:ext cx="701896" cy="3797980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14975" y="5471585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log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834964" y="1790299"/>
            <a:ext cx="4225249" cy="2285258"/>
            <a:chOff x="7834964" y="1790299"/>
            <a:chExt cx="4225249" cy="2285258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>
                <a:endCxn id="9219" idx="0"/>
              </p:cNvCxnSpPr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893" y="2515590"/>
              <a:ext cx="3357320" cy="155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331193" y="3003004"/>
            <a:ext cx="5592520" cy="2546967"/>
            <a:chOff x="6331193" y="3003004"/>
            <a:chExt cx="5592520" cy="2546967"/>
          </a:xfrm>
        </p:grpSpPr>
        <p:grpSp>
          <p:nvGrpSpPr>
            <p:cNvPr id="23" name="Group 22"/>
            <p:cNvGrpSpPr/>
            <p:nvPr/>
          </p:nvGrpSpPr>
          <p:grpSpPr>
            <a:xfrm>
              <a:off x="6331193" y="3003004"/>
              <a:ext cx="5592520" cy="2546967"/>
              <a:chOff x="6331193" y="3003004"/>
              <a:chExt cx="5592520" cy="2546967"/>
            </a:xfrm>
          </p:grpSpPr>
          <p:pic>
            <p:nvPicPr>
              <p:cNvPr id="922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7513" y="4826071"/>
                <a:ext cx="3886200" cy="723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4" name="Straight Arrow Connector 33"/>
              <p:cNvCxnSpPr/>
              <p:nvPr/>
            </p:nvCxnSpPr>
            <p:spPr>
              <a:xfrm>
                <a:off x="6331193" y="3003004"/>
                <a:ext cx="1706320" cy="1823067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64683" y="4209762"/>
              <a:ext cx="2248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data files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Migration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269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2735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435" y="2357120"/>
            <a:ext cx="9090991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3. Migration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77646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for the difference between the same queries before and after migrating CIS server to a new version to insure CIS does not affect the results of queries.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Populate query results to an output files according to the parameter “</a:t>
            </a:r>
            <a:r>
              <a:rPr lang="en-US" sz="2400" dirty="0" err="1">
                <a:ea typeface="ＭＳ Ｐゴシック" pitchFamily="34" charset="-128"/>
              </a:rPr>
              <a:t>outputFilename</a:t>
            </a:r>
            <a:r>
              <a:rPr lang="en-US" sz="2400" dirty="0">
                <a:ea typeface="ＭＳ Ｐゴシック" pitchFamily="34" charset="-128"/>
              </a:rPr>
              <a:t>”.</a:t>
            </a: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showing </a:t>
            </a:r>
            <a:r>
              <a:rPr lang="en-US" sz="2000" dirty="0" smtClean="0">
                <a:ea typeface="ＭＳ Ｐゴシック" pitchFamily="34" charset="-128"/>
              </a:rPr>
              <a:t>SUCCESS, ERROR, SKIPPED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34742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migration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smtClean="0"/>
              <a:t>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82095" y="1176738"/>
            <a:ext cx="3137231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975913" y="2336569"/>
            <a:ext cx="3043414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(test_3_migration_exec.dp)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45617" y="3432792"/>
            <a:ext cx="3173709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922007" y="4458620"/>
            <a:ext cx="3097319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35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544" y="2357120"/>
            <a:ext cx="8146226" cy="1379993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Module </a:t>
            </a:r>
            <a:br>
              <a:rPr lang="en-US" sz="4800" dirty="0" smtClean="0"/>
            </a:br>
            <a:r>
              <a:rPr lang="en-US" sz="4800" dirty="0" smtClean="0"/>
              <a:t>Background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28285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Migration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test_3_migration_exec.dp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test_3_migration_exec.dp: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Test3.1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428012" y="1857676"/>
            <a:ext cx="3072699" cy="3563675"/>
            <a:chOff x="3428012" y="1857676"/>
            <a:chExt cx="3072699" cy="3563675"/>
          </a:xfrm>
        </p:grpSpPr>
        <p:cxnSp>
          <p:nvCxnSpPr>
            <p:cNvPr id="5" name="Elbow Connector 4"/>
            <p:cNvCxnSpPr>
              <a:endCxn id="5122" idx="3"/>
            </p:cNvCxnSpPr>
            <p:nvPr/>
          </p:nvCxnSpPr>
          <p:spPr>
            <a:xfrm rot="5400000">
              <a:off x="4321803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012" y="5139951"/>
              <a:ext cx="2137858" cy="2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83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“Migration”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&lt;id&gt;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Test3.1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migration.inp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/PDTool62/resources/test/3_migration/migration_rel01.log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/PDTool62/resources/test/3_migration/migration_rel01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2098307" y="3423030"/>
            <a:ext cx="4569378" cy="2424113"/>
            <a:chOff x="2098307" y="3423030"/>
            <a:chExt cx="4569378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73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12194" y="4340994"/>
              <a:ext cx="2377476" cy="671833"/>
              <a:chOff x="2372701" y="4766940"/>
              <a:chExt cx="4194926" cy="1002603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2372701" y="4766940"/>
                <a:ext cx="4194926" cy="1002603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2858022" y="4804851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098307" y="4683764"/>
              <a:ext cx="2791363" cy="504257"/>
              <a:chOff x="1583190" y="4839683"/>
              <a:chExt cx="5012047" cy="117610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583190" y="5020951"/>
                <a:ext cx="5012047" cy="99483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488280">
                <a:off x="1944730" y="4839683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414940" y="2983832"/>
            <a:ext cx="4378030" cy="2913228"/>
            <a:chOff x="7164683" y="2613724"/>
            <a:chExt cx="4378030" cy="2913228"/>
          </a:xfrm>
        </p:grpSpPr>
        <p:grpSp>
          <p:nvGrpSpPr>
            <p:cNvPr id="25" name="Group 24"/>
            <p:cNvGrpSpPr/>
            <p:nvPr/>
          </p:nvGrpSpPr>
          <p:grpSpPr>
            <a:xfrm>
              <a:off x="7164683" y="2613724"/>
              <a:ext cx="2248823" cy="2212347"/>
              <a:chOff x="7164683" y="2613724"/>
              <a:chExt cx="2248823" cy="221234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7164683" y="2613724"/>
                <a:ext cx="872830" cy="2212347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164683" y="4209762"/>
                <a:ext cx="2248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data files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513" y="4849089"/>
              <a:ext cx="3505200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14975" y="2338939"/>
            <a:ext cx="11690350" cy="4388530"/>
            <a:chOff x="314975" y="2338939"/>
            <a:chExt cx="11690350" cy="4388530"/>
          </a:xfrm>
        </p:grpSpPr>
        <p:grpSp>
          <p:nvGrpSpPr>
            <p:cNvPr id="14341" name="Group 14340"/>
            <p:cNvGrpSpPr/>
            <p:nvPr/>
          </p:nvGrpSpPr>
          <p:grpSpPr>
            <a:xfrm>
              <a:off x="314975" y="2338939"/>
              <a:ext cx="1943574" cy="3797980"/>
              <a:chOff x="314975" y="2338939"/>
              <a:chExt cx="1943574" cy="37979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443510" y="2338939"/>
                <a:ext cx="701896" cy="3797980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14975" y="5471585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log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75" y="6136919"/>
              <a:ext cx="1169035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834964" y="1790299"/>
            <a:ext cx="4294292" cy="2550695"/>
            <a:chOff x="7834964" y="1790299"/>
            <a:chExt cx="4294292" cy="2550695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/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966" y="2549585"/>
              <a:ext cx="3626290" cy="1791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Performance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589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2735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92" y="2357120"/>
            <a:ext cx="8958470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4. Performance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47165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6188" y="1040524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throughput (exec/sec), rows/exec, latency, 1</a:t>
            </a:r>
            <a:r>
              <a:rPr lang="en-US" sz="2400" baseline="30000" dirty="0" smtClean="0">
                <a:ea typeface="ＭＳ Ｐゴシック" pitchFamily="34" charset="-128"/>
              </a:rPr>
              <a:t>st</a:t>
            </a:r>
            <a:r>
              <a:rPr lang="en-US" sz="2400" dirty="0" smtClean="0">
                <a:ea typeface="ＭＳ Ｐゴシック" pitchFamily="34" charset="-128"/>
              </a:rPr>
              <a:t> row access, and duration of query.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results are not populated to an output file for the queries.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Summary log file created during execution showing </a:t>
            </a:r>
            <a:r>
              <a:rPr lang="en-US" sz="2000" dirty="0">
                <a:ea typeface="ＭＳ Ｐゴシック" pitchFamily="34" charset="-128"/>
              </a:rPr>
              <a:t>SUCCESS, ERROR, SKIPPED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performed worse, the same, better or were within an acceptable delta.</a:t>
            </a:r>
          </a:p>
        </p:txBody>
      </p:sp>
    </p:spTree>
    <p:extLst>
      <p:ext uri="{BB962C8B-B14F-4D97-AF65-F5344CB8AC3E}">
        <p14:creationId xmlns:p14="http://schemas.microsoft.com/office/powerpoint/2010/main" val="12734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performance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24947" y="1176738"/>
            <a:ext cx="349437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629445" y="2336569"/>
            <a:ext cx="3389882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(test_4_performance_exec.dp)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484317" y="3432792"/>
            <a:ext cx="3535010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569403" y="4458620"/>
            <a:ext cx="3449924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0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Performance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793683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test_4_performance_exec.dp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test_4_performance_exec.dp: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executePerformanceTest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Test4.1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458790" y="1857676"/>
            <a:ext cx="3041921" cy="3580617"/>
            <a:chOff x="3458790" y="1857676"/>
            <a:chExt cx="3041921" cy="3580617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321803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8790" y="5179789"/>
              <a:ext cx="2107079" cy="25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0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Requirements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34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Ability to…</a:t>
            </a:r>
          </a:p>
          <a:p>
            <a:pPr lvl="1"/>
            <a:r>
              <a:rPr lang="en-US" sz="2800" dirty="0" smtClean="0"/>
              <a:t> execute </a:t>
            </a:r>
            <a:r>
              <a:rPr lang="en-US" sz="2800" dirty="0"/>
              <a:t>an automated test against </a:t>
            </a:r>
            <a:r>
              <a:rPr lang="en-US" sz="2800" dirty="0" smtClean="0"/>
              <a:t>published </a:t>
            </a:r>
            <a:r>
              <a:rPr lang="en-US" sz="2800" dirty="0"/>
              <a:t>resources. </a:t>
            </a:r>
          </a:p>
          <a:p>
            <a:pPr lvl="1"/>
            <a:r>
              <a:rPr lang="en-US" sz="2800" dirty="0" smtClean="0"/>
              <a:t> define </a:t>
            </a:r>
            <a:r>
              <a:rPr lang="en-US" sz="2800" dirty="0"/>
              <a:t>a test and the parameters required for executing a test. </a:t>
            </a:r>
          </a:p>
          <a:p>
            <a:pPr lvl="1"/>
            <a:r>
              <a:rPr lang="en-US" sz="2800" dirty="0" smtClean="0"/>
              <a:t> capture </a:t>
            </a:r>
            <a:r>
              <a:rPr lang="en-US" sz="2800" dirty="0"/>
              <a:t>query execution results from queries and compare them. </a:t>
            </a:r>
          </a:p>
          <a:p>
            <a:pPr lvl="1"/>
            <a:r>
              <a:rPr lang="en-US" sz="2800" dirty="0" smtClean="0"/>
              <a:t> log </a:t>
            </a:r>
            <a:r>
              <a:rPr lang="en-US" sz="2800" dirty="0"/>
              <a:t>the results of queries </a:t>
            </a:r>
            <a:r>
              <a:rPr lang="en-US" sz="2800" dirty="0" smtClean="0"/>
              <a:t>[SUCCESS, ERROR or SKIPPED]. </a:t>
            </a:r>
            <a:endParaRPr lang="en-US" sz="2800" dirty="0"/>
          </a:p>
          <a:p>
            <a:pPr lvl="2"/>
            <a:endParaRPr lang="en-US" sz="4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“Performance”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&lt;id&gt;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Test4.1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/PDTool62/resources/test/4_performance/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performance.inp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/PDTool62/resources/test/4_performance/performance_rel01.log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 smtClean="0">
                <a:ea typeface="ＭＳ Ｐゴシック" pitchFamily="34" charset="-128"/>
              </a:rPr>
              <a:t>baseDir</a:t>
            </a:r>
            <a:r>
              <a:rPr lang="en-US" sz="1200" dirty="0" smtClean="0">
                <a:ea typeface="ＭＳ Ｐゴシック" pitchFamily="34" charset="-128"/>
              </a:rPr>
              <a:t>&gt;&lt;/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perfTestThreads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&gt;1&lt;/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perfTestThreads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perfTestDuration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&gt;10&lt;/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perfTestDuration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perfTestSleepPrint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&gt;5&lt;/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perfTestSleepPrint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perfTestSleepExec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&gt;0&lt;/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perfTestSleepExec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34964" y="1790299"/>
            <a:ext cx="4353861" cy="2397235"/>
            <a:chOff x="7834964" y="1790299"/>
            <a:chExt cx="4353861" cy="2397235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/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129" y="2428058"/>
              <a:ext cx="3546696" cy="175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444817" y="2384733"/>
            <a:ext cx="9744008" cy="4466564"/>
            <a:chOff x="2444817" y="2384733"/>
            <a:chExt cx="9744008" cy="4466564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817" y="5139820"/>
              <a:ext cx="9744008" cy="171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8412480" y="2384733"/>
              <a:ext cx="141356" cy="2755087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437979" y="4471069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log file 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340" name="Group 14339"/>
          <p:cNvGrpSpPr/>
          <p:nvPr/>
        </p:nvGrpSpPr>
        <p:grpSpPr>
          <a:xfrm>
            <a:off x="2127183" y="2647044"/>
            <a:ext cx="6050266" cy="2656476"/>
            <a:chOff x="616016" y="3428754"/>
            <a:chExt cx="6050266" cy="2656476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870" y="3428754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309035" y="5012825"/>
              <a:ext cx="3580635" cy="609284"/>
              <a:chOff x="249793" y="5769543"/>
              <a:chExt cx="6317834" cy="909259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249793" y="5769543"/>
                <a:ext cx="6317834" cy="909259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21032716">
                <a:off x="2432165" y="5840165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16016" y="5188021"/>
              <a:ext cx="4273654" cy="897209"/>
              <a:chOff x="-1078346" y="6015789"/>
              <a:chExt cx="7673583" cy="2092609"/>
            </a:xfrm>
          </p:grpSpPr>
          <p:sp>
            <p:nvSpPr>
              <p:cNvPr id="15" name="TextBox 14"/>
              <p:cNvSpPr txBox="1"/>
              <p:nvPr/>
            </p:nvSpPr>
            <p:spPr>
              <a:xfrm rot="20908398">
                <a:off x="1633654" y="6498992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V="1">
                <a:off x="-1078346" y="6015789"/>
                <a:ext cx="7673583" cy="2092609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548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Security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589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2735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922" y="2357120"/>
            <a:ext cx="9051235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Test Module 5. Security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39302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3111" y="1040524"/>
            <a:ext cx="11975894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Correlate users with queries and expected outcome [PASS, FAIL].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parameter </a:t>
            </a:r>
            <a:r>
              <a:rPr lang="en-US" sz="2400" dirty="0">
                <a:ea typeface="ＭＳ Ｐゴシック" pitchFamily="34" charset="-128"/>
              </a:rPr>
              <a:t>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PASS, FAIL, SKIPPED.</a:t>
            </a:r>
          </a:p>
          <a:p>
            <a:r>
              <a:rPr lang="en-US" sz="3000" dirty="0" smtClean="0">
                <a:ea typeface="ＭＳ Ｐゴシック" pitchFamily="34" charset="-128"/>
              </a:rPr>
              <a:t>Measurement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If expected PASS and PASS then test PASS</a:t>
            </a:r>
            <a:r>
              <a:rPr lang="en-US" sz="2400" dirty="0" smtClean="0">
                <a:ea typeface="ＭＳ Ｐゴシック" pitchFamily="34" charset="-128"/>
              </a:rPr>
              <a:t>.	* Positive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</a:t>
            </a:r>
            <a:r>
              <a:rPr lang="en-US" sz="2400" dirty="0">
                <a:ea typeface="ＭＳ Ｐゴシック" pitchFamily="34" charset="-128"/>
              </a:rPr>
              <a:t>expected PASS and FAIL then test FAIL.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expected FAIL and FAIL then test PASS.		* Negative test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If expected FAIL and </a:t>
            </a:r>
            <a:r>
              <a:rPr lang="en-US" sz="2400" dirty="0" smtClean="0">
                <a:ea typeface="ＭＳ Ｐゴシック" pitchFamily="34" charset="-128"/>
              </a:rPr>
              <a:t>PASS then </a:t>
            </a:r>
            <a:r>
              <a:rPr lang="en-US" sz="2400" dirty="0">
                <a:ea typeface="ＭＳ Ｐゴシック" pitchFamily="34" charset="-128"/>
              </a:rPr>
              <a:t>test </a:t>
            </a:r>
            <a:r>
              <a:rPr lang="en-US" sz="2400" dirty="0" smtClean="0">
                <a:ea typeface="ＭＳ Ｐゴシック" pitchFamily="34" charset="-128"/>
              </a:rPr>
              <a:t>FAIL.</a:t>
            </a:r>
            <a:endParaRPr lang="en-US" sz="2400" dirty="0">
              <a:ea typeface="ＭＳ Ｐゴシック" pitchFamily="34" charset="-128"/>
            </a:endParaRPr>
          </a:p>
          <a:p>
            <a:pPr lvl="2"/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43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200" dirty="0"/>
              <a:t> </a:t>
            </a:r>
            <a:r>
              <a:rPr lang="en-US" sz="2000" dirty="0" smtClean="0"/>
              <a:t>1 plan to generate SQL queries and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Generate SQL input file for </a:t>
            </a:r>
            <a:r>
              <a:rPr lang="en-US" sz="2000" b="1" dirty="0" smtClean="0">
                <a:solidFill>
                  <a:srgbClr val="FFFF00"/>
                </a:solidFill>
              </a:rPr>
              <a:t>Security</a:t>
            </a:r>
            <a:r>
              <a:rPr lang="en-US" sz="2000" dirty="0" smtClean="0"/>
              <a:t> Test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/>
              <a:t> </a:t>
            </a:r>
            <a:r>
              <a:rPr lang="en-US" sz="2000" dirty="0" smtClean="0"/>
              <a:t>Alternatively,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security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generate the SQL input file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7177" y="1176738"/>
            <a:ext cx="311214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9000245" y="2336568"/>
            <a:ext cx="3019082" cy="995831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test_5_security_gen.dp) (test_5_security_exec.dp)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70991" y="3480917"/>
            <a:ext cx="3148335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4" name="Group 28673"/>
          <p:cNvGrpSpPr/>
          <p:nvPr/>
        </p:nvGrpSpPr>
        <p:grpSpPr>
          <a:xfrm>
            <a:off x="9017387" y="4483550"/>
            <a:ext cx="3001939" cy="824120"/>
            <a:chOff x="9226122" y="4839675"/>
            <a:chExt cx="2878696" cy="824120"/>
          </a:xfrm>
        </p:grpSpPr>
        <p:sp>
          <p:nvSpPr>
            <p:cNvPr id="35" name="Rounded Rectangle 34"/>
            <p:cNvSpPr/>
            <p:nvPr/>
          </p:nvSpPr>
          <p:spPr>
            <a:xfrm>
              <a:off x="9294241" y="4853662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9294241" y="4839675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(Generate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26122" y="4856176"/>
              <a:ext cx="53244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.1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9006992" y="5353745"/>
            <a:ext cx="3012334" cy="833125"/>
            <a:chOff x="9216154" y="5680995"/>
            <a:chExt cx="288866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1615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.2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Security Test Anatomy – Generate “Security”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test_5_security_gen.dp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28409"/>
            <a:chOff x="2667000" y="3429000"/>
            <a:chExt cx="2073275" cy="2528409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2099679" y="4099510"/>
              <a:ext cx="2425221" cy="1290577"/>
            </a:xfrm>
            <a:prstGeom prst="bentConnector4">
              <a:avLst>
                <a:gd name="adj1" fmla="val 15329"/>
                <a:gd name="adj2" fmla="val 292329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67228" y="4224973"/>
            <a:ext cx="7109192" cy="2291330"/>
            <a:chOff x="3667228" y="4224973"/>
            <a:chExt cx="7109192" cy="2291330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5275395" y="6212985"/>
              <a:ext cx="5501025" cy="303318"/>
              <a:chOff x="2963782" y="6161118"/>
              <a:chExt cx="5120639" cy="19667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84421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63785" y="616175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63782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test_5_security_gen.dp: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generateRegressionSecurityXML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Test5.1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823174" y="5302666"/>
              <a:ext cx="1771595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67228" y="4497526"/>
            <a:ext cx="4255509" cy="1912132"/>
            <a:chOff x="3667228" y="4497526"/>
            <a:chExt cx="4255509" cy="191213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035773" y="6203982"/>
              <a:ext cx="1886964" cy="20567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453499" y="1771853"/>
            <a:ext cx="2796958" cy="3671057"/>
            <a:chOff x="3453499" y="1771853"/>
            <a:chExt cx="2796958" cy="3671057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42202" y="3023336"/>
              <a:ext cx="3559738" cy="1056772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499" y="5184398"/>
              <a:ext cx="1740185" cy="25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77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85011" y="1124552"/>
            <a:ext cx="1150218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&lt;p1:RegressionModule xmlns:p1="http://www.dvbu.cisco.com/ps/deploytool/modules" </a:t>
            </a:r>
            <a:r>
              <a:rPr lang="en-US" sz="1400" dirty="0" err="1">
                <a:ea typeface="ＭＳ Ｐゴシック" pitchFamily="34" charset="-128"/>
              </a:rPr>
              <a:t>xmlns:xsi</a:t>
            </a:r>
            <a:r>
              <a:rPr lang="en-US" sz="1400" dirty="0">
                <a:ea typeface="ＭＳ Ｐゴシック" pitchFamily="34" charset="-128"/>
              </a:rPr>
              <a:t>="http://www.w3.org/2001/XMLSchema-instance" </a:t>
            </a:r>
            <a:r>
              <a:rPr lang="en-US" sz="1400" dirty="0" err="1">
                <a:ea typeface="ＭＳ Ｐゴシック" pitchFamily="34" charset="-128"/>
              </a:rPr>
              <a:t>xsi:schemaLocation</a:t>
            </a:r>
            <a:r>
              <a:rPr lang="en-US" sz="1400" dirty="0">
                <a:ea typeface="ＭＳ Ｐゴシック" pitchFamily="34" charset="-128"/>
              </a:rPr>
              <a:t>="http://www.dvbu.cisco.com/ps/deploytool/modules ..\..\..\</a:t>
            </a:r>
            <a:r>
              <a:rPr lang="en-US" sz="1400" dirty="0" err="1">
                <a:ea typeface="ＭＳ Ｐゴシック" pitchFamily="34" charset="-128"/>
              </a:rPr>
              <a:t>PDToolModules</a:t>
            </a:r>
            <a:r>
              <a:rPr lang="en-US" sz="1400" dirty="0">
                <a:ea typeface="ＭＳ Ｐゴシック" pitchFamily="34" charset="-128"/>
              </a:rPr>
              <a:t>\schema\PDToolModules.xsd"&gt;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&lt;id&gt;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Test5.1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>
                <a:ea typeface="ＭＳ Ｐゴシック" pitchFamily="34" charset="-128"/>
              </a:rPr>
              <a:t>id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 smtClean="0">
                <a:ea typeface="ＭＳ Ｐゴシック" pitchFamily="34" charset="-128"/>
              </a:rPr>
              <a:t>&gt;&lt;/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tempDirPath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/PDTool62/resources/test/5_security/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tmp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tempDirPath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 smtClean="0">
                <a:ea typeface="ＭＳ Ｐゴシック" pitchFamily="34" charset="-128"/>
              </a:rPr>
              <a:t>createNewFile</a:t>
            </a:r>
            <a:r>
              <a:rPr lang="en-US" sz="1400" dirty="0" smtClean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&gt;soap11&lt;/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useDefaultViewQuery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useDefaultProcQuery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useDefaultWSQuery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count(1)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count(*)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&lt;/resources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endParaRPr lang="en-US" sz="1400" dirty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 (Part 1)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05137" y="4246675"/>
            <a:ext cx="4771733" cy="2424113"/>
            <a:chOff x="5005137" y="4246675"/>
            <a:chExt cx="4771733" cy="242411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458" y="4246675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54" name="Group 14353"/>
            <p:cNvGrpSpPr/>
            <p:nvPr/>
          </p:nvGrpSpPr>
          <p:grpSpPr>
            <a:xfrm>
              <a:off x="5005137" y="5060150"/>
              <a:ext cx="2990783" cy="709393"/>
              <a:chOff x="5005137" y="5060150"/>
              <a:chExt cx="2990783" cy="709393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>
                <a:off x="5005137" y="5120761"/>
                <a:ext cx="2990783" cy="648782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0" name="TextBox 14349"/>
              <p:cNvSpPr txBox="1"/>
              <p:nvPr/>
            </p:nvSpPr>
            <p:spPr>
              <a:xfrm rot="706581">
                <a:off x="5239242" y="5060150"/>
                <a:ext cx="207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4355" name="Group 14354"/>
            <p:cNvGrpSpPr/>
            <p:nvPr/>
          </p:nvGrpSpPr>
          <p:grpSpPr>
            <a:xfrm>
              <a:off x="5069064" y="5545522"/>
              <a:ext cx="2926856" cy="470267"/>
              <a:chOff x="5069064" y="5545522"/>
              <a:chExt cx="2926856" cy="470267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5091764" y="5769543"/>
                <a:ext cx="2904156" cy="246246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 rot="393724">
                <a:off x="5069064" y="5545522"/>
                <a:ext cx="207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Resource Filter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12" name="Rectangular Callout 11"/>
          <p:cNvSpPr/>
          <p:nvPr/>
        </p:nvSpPr>
        <p:spPr>
          <a:xfrm>
            <a:off x="8656320" y="1608911"/>
            <a:ext cx="3227017" cy="509145"/>
          </a:xfrm>
          <a:prstGeom prst="wedgeRectCallout">
            <a:avLst>
              <a:gd name="adj1" fmla="val -62790"/>
              <a:gd name="adj2" fmla="val 5130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Temporary folder used for building WS query string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60379" y="2472511"/>
            <a:ext cx="10626821" cy="1134289"/>
            <a:chOff x="1260379" y="2472511"/>
            <a:chExt cx="10626821" cy="1134289"/>
          </a:xfrm>
        </p:grpSpPr>
        <p:sp>
          <p:nvSpPr>
            <p:cNvPr id="13" name="Rectangular Callout 12"/>
            <p:cNvSpPr/>
            <p:nvPr/>
          </p:nvSpPr>
          <p:spPr>
            <a:xfrm>
              <a:off x="8656320" y="2472511"/>
              <a:ext cx="3230880" cy="509145"/>
            </a:xfrm>
            <a:prstGeom prst="wedgeRectCallout">
              <a:avLst>
                <a:gd name="adj1" fmla="val -140296"/>
                <a:gd name="adj2" fmla="val 5529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Determine what to generate: </a:t>
              </a:r>
            </a:p>
            <a:p>
              <a:r>
                <a:rPr lang="en-US" sz="1400" dirty="0" smtClean="0">
                  <a:solidFill>
                    <a:srgbClr val="7030A0"/>
                  </a:solidFill>
                </a:rPr>
                <a:t>  [Queries, Procedures, Web Services]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60379" y="2813612"/>
              <a:ext cx="4463528" cy="79318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56516" y="3666597"/>
            <a:ext cx="10626821" cy="976523"/>
            <a:chOff x="1260379" y="2309951"/>
            <a:chExt cx="10626821" cy="976523"/>
          </a:xfrm>
        </p:grpSpPr>
        <p:sp>
          <p:nvSpPr>
            <p:cNvPr id="20" name="Rectangular Callout 19"/>
            <p:cNvSpPr/>
            <p:nvPr/>
          </p:nvSpPr>
          <p:spPr>
            <a:xfrm>
              <a:off x="8656320" y="2309951"/>
              <a:ext cx="3230880" cy="509145"/>
            </a:xfrm>
            <a:prstGeom prst="wedgeRectCallout">
              <a:avLst>
                <a:gd name="adj1" fmla="val -97529"/>
                <a:gd name="adj2" fmla="val 8322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yes: Generate a default query or </a:t>
              </a:r>
            </a:p>
            <a:p>
              <a:r>
                <a:rPr lang="en-US" sz="1400" dirty="0" smtClean="0">
                  <a:solidFill>
                    <a:srgbClr val="7030A0"/>
                  </a:solidFill>
                </a:rPr>
                <a:t>no: pull </a:t>
              </a:r>
              <a:r>
                <a:rPr lang="en-US" sz="1400" dirty="0">
                  <a:solidFill>
                    <a:srgbClr val="7030A0"/>
                  </a:solidFill>
                </a:rPr>
                <a:t>from </a:t>
              </a:r>
              <a:r>
                <a:rPr lang="en-US" sz="1400" dirty="0" smtClean="0">
                  <a:solidFill>
                    <a:srgbClr val="7030A0"/>
                  </a:solidFill>
                </a:rPr>
                <a:t>&lt;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regressionQueries</a:t>
              </a:r>
              <a:r>
                <a:rPr lang="en-US" sz="1400" dirty="0" smtClean="0">
                  <a:solidFill>
                    <a:srgbClr val="7030A0"/>
                  </a:solidFill>
                </a:rPr>
                <a:t>&gt; list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60379" y="2813612"/>
              <a:ext cx="5855484" cy="47286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56516" y="3097637"/>
            <a:ext cx="10626821" cy="1078105"/>
            <a:chOff x="1256516" y="3097637"/>
            <a:chExt cx="10626821" cy="1078105"/>
          </a:xfrm>
        </p:grpSpPr>
        <p:grpSp>
          <p:nvGrpSpPr>
            <p:cNvPr id="16" name="Group 15"/>
            <p:cNvGrpSpPr/>
            <p:nvPr/>
          </p:nvGrpSpPr>
          <p:grpSpPr>
            <a:xfrm>
              <a:off x="1256516" y="3097637"/>
              <a:ext cx="10626821" cy="1067372"/>
              <a:chOff x="1260379" y="2309951"/>
              <a:chExt cx="10626821" cy="1067372"/>
            </a:xfrm>
          </p:grpSpPr>
          <p:sp>
            <p:nvSpPr>
              <p:cNvPr id="17" name="Rectangular Callout 16"/>
              <p:cNvSpPr/>
              <p:nvPr/>
            </p:nvSpPr>
            <p:spPr>
              <a:xfrm>
                <a:off x="8656320" y="2309951"/>
                <a:ext cx="3230880" cy="509145"/>
              </a:xfrm>
              <a:prstGeom prst="wedgeRectCallout">
                <a:avLst>
                  <a:gd name="adj1" fmla="val -141554"/>
                  <a:gd name="adj2" fmla="val 99193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rgbClr val="7030A0"/>
                    </a:solidFill>
                  </a:rPr>
                  <a:t>yes: Generate a default query or </a:t>
                </a:r>
              </a:p>
              <a:p>
                <a:r>
                  <a:rPr lang="en-US" sz="1400" dirty="0" smtClean="0">
                    <a:solidFill>
                      <a:srgbClr val="7030A0"/>
                    </a:solidFill>
                  </a:rPr>
                  <a:t>no: pull </a:t>
                </a:r>
                <a:r>
                  <a:rPr lang="en-US" sz="1400" dirty="0">
                    <a:solidFill>
                      <a:srgbClr val="7030A0"/>
                    </a:solidFill>
                  </a:rPr>
                  <a:t>from 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&lt;</a:t>
                </a:r>
                <a:r>
                  <a:rPr lang="en-US" sz="1400" dirty="0" err="1" smtClean="0">
                    <a:solidFill>
                      <a:srgbClr val="7030A0"/>
                    </a:solidFill>
                  </a:rPr>
                  <a:t>regressionQueries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&gt; list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60379" y="2823772"/>
                <a:ext cx="4463528" cy="55355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256516" y="3601298"/>
              <a:ext cx="4463528" cy="57444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56516" y="4647899"/>
            <a:ext cx="5855484" cy="1966261"/>
            <a:chOff x="1256516" y="4647899"/>
            <a:chExt cx="5855484" cy="1966261"/>
          </a:xfrm>
        </p:grpSpPr>
        <p:sp>
          <p:nvSpPr>
            <p:cNvPr id="25" name="Rectangular Callout 24"/>
            <p:cNvSpPr/>
            <p:nvPr/>
          </p:nvSpPr>
          <p:spPr>
            <a:xfrm>
              <a:off x="2697222" y="6108654"/>
              <a:ext cx="3803306" cy="505506"/>
            </a:xfrm>
            <a:prstGeom prst="wedgeRectCallout">
              <a:avLst>
                <a:gd name="adj1" fmla="val -69719"/>
                <a:gd name="adj2" fmla="val -5984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Provides a filter to determine what resources will be generated for the security test.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6516" y="4647899"/>
              <a:ext cx="5855484" cy="138414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805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Test Types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376237" cy="5334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Functional (Smoke) Test</a:t>
            </a:r>
            <a:endParaRPr lang="en-US" sz="34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000" dirty="0" smtClean="0"/>
              <a:t>Test </a:t>
            </a:r>
            <a:r>
              <a:rPr lang="en-US" sz="3000" dirty="0"/>
              <a:t>whether the published view, procedure or web service is functionally operational</a:t>
            </a:r>
            <a:r>
              <a:rPr lang="en-US" sz="3000" dirty="0" smtClean="0"/>
              <a:t>.</a:t>
            </a:r>
            <a:endParaRPr lang="en-US" sz="3000" dirty="0" smtClean="0">
              <a:ea typeface="ＭＳ Ｐゴシック" pitchFamily="34" charset="-128"/>
            </a:endParaRP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Regression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When </a:t>
            </a:r>
            <a:r>
              <a:rPr lang="en-US" sz="3200" dirty="0"/>
              <a:t>moving from one application release to another, test whether the data sets from two independent </a:t>
            </a:r>
            <a:r>
              <a:rPr lang="en-US" sz="3200" dirty="0" smtClean="0"/>
              <a:t>regression tests </a:t>
            </a:r>
            <a:r>
              <a:rPr lang="en-US" sz="3200" dirty="0"/>
              <a:t>are </a:t>
            </a:r>
            <a:r>
              <a:rPr lang="en-US" sz="3200" dirty="0" smtClean="0"/>
              <a:t>equivalent.</a:t>
            </a:r>
            <a:endParaRPr lang="en-US" sz="3300" dirty="0" smtClean="0">
              <a:ea typeface="ＭＳ Ｐゴシック" pitchFamily="34" charset="-128"/>
            </a:endParaRP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Migration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When </a:t>
            </a:r>
            <a:r>
              <a:rPr lang="en-US" sz="3200" dirty="0"/>
              <a:t>moving from one </a:t>
            </a:r>
            <a:r>
              <a:rPr lang="en-US" sz="3200" dirty="0" smtClean="0"/>
              <a:t>version of </a:t>
            </a:r>
            <a:r>
              <a:rPr lang="en-US" sz="3200" dirty="0"/>
              <a:t>Composite to another, test whether the data sets from two independent migration tests are </a:t>
            </a:r>
            <a:r>
              <a:rPr lang="en-US" sz="3200" dirty="0" smtClean="0"/>
              <a:t>equivalent</a:t>
            </a:r>
            <a:r>
              <a:rPr lang="en-US" sz="3300" dirty="0" smtClean="0">
                <a:ea typeface="ＭＳ Ｐゴシック" pitchFamily="34" charset="-128"/>
              </a:rPr>
              <a:t>.</a:t>
            </a: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Performance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Test </a:t>
            </a:r>
            <a:r>
              <a:rPr lang="en-US" sz="3200" dirty="0"/>
              <a:t>the performance by executing several threads over a period of time and </a:t>
            </a:r>
            <a:r>
              <a:rPr lang="en-US" sz="3200" dirty="0" smtClean="0"/>
              <a:t>report the results</a:t>
            </a:r>
            <a:r>
              <a:rPr lang="en-US" sz="3200" dirty="0" smtClean="0">
                <a:ea typeface="ＭＳ Ｐゴシック" pitchFamily="34" charset="-128"/>
              </a:rPr>
              <a:t>.   Provide a way to compare different test results over time.</a:t>
            </a: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Security Test</a:t>
            </a:r>
            <a:endParaRPr lang="en-US" sz="36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ea typeface="ＭＳ Ｐゴシック" pitchFamily="34" charset="-128"/>
              </a:rPr>
              <a:t>Correlate users with simple queries and expected outcome to measure security pass/fail.</a:t>
            </a:r>
          </a:p>
        </p:txBody>
      </p:sp>
    </p:spTree>
    <p:extLst>
      <p:ext uri="{BB962C8B-B14F-4D97-AF65-F5344CB8AC3E}">
        <p14:creationId xmlns:p14="http://schemas.microsoft.com/office/powerpoint/2010/main" val="20166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&lt;</a:t>
            </a:r>
            <a:r>
              <a:rPr lang="en-US" sz="1600" b="1" dirty="0" err="1">
                <a:solidFill>
                  <a:srgbClr val="FFFF00"/>
                </a:solidFill>
                <a:ea typeface="ＭＳ Ｐゴシック" pitchFamily="34" charset="-128"/>
              </a:rPr>
              <a:t>securityGenerationOptions</a:t>
            </a:r>
            <a:r>
              <a:rPr lang="en-US" sz="16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200" dirty="0" smtClean="0">
                <a:ea typeface="ＭＳ Ｐゴシック" pitchFamily="34" charset="-128"/>
              </a:rPr>
              <a:t>&lt;</a:t>
            </a:r>
            <a:r>
              <a:rPr lang="en-US" sz="1200" dirty="0" err="1">
                <a:ea typeface="ＭＳ Ｐゴシック" pitchFamily="34" charset="-128"/>
              </a:rPr>
              <a:t>pathToTargetRegressionXML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 smtClean="0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 smtClean="0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/PDTool62/resources/test/5_security/genRegression.xml</a:t>
            </a: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pathToTargetRegressionXML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&gt;Encrypted:B0873483C56F7498&lt;/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userFilter</a:t>
            </a:r>
            <a:r>
              <a:rPr lang="en-US" sz="1600" dirty="0">
                <a:ea typeface="ＭＳ Ｐゴシック" pitchFamily="34" charset="-128"/>
              </a:rPr>
              <a:t>&gt;user1,user2&lt;/</a:t>
            </a:r>
            <a:r>
              <a:rPr lang="en-US" sz="1600" dirty="0" err="1">
                <a:ea typeface="ＭＳ Ｐゴシック" pitchFamily="34" charset="-128"/>
              </a:rPr>
              <a:t>userFilter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domainFilter</a:t>
            </a:r>
            <a:r>
              <a:rPr lang="en-US" sz="1600" dirty="0">
                <a:ea typeface="ＭＳ Ｐゴシック" pitchFamily="34" charset="-128"/>
              </a:rPr>
              <a:t>&gt;composite&lt;/</a:t>
            </a:r>
            <a:r>
              <a:rPr lang="en-US" sz="1600" dirty="0" err="1">
                <a:ea typeface="ＭＳ Ｐゴシック" pitchFamily="34" charset="-128"/>
              </a:rPr>
              <a:t>domainFilter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userMode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userMode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queryMode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queryMode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planMode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planModeType</a:t>
            </a:r>
            <a:r>
              <a:rPr lang="en-US" sz="1600" dirty="0">
                <a:ea typeface="ＭＳ Ｐゴシック" pitchFamily="34" charset="-128"/>
              </a:rPr>
              <a:t>&gt;MULTIPLAN&lt;/</a:t>
            </a:r>
            <a:r>
              <a:rPr lang="en-US" sz="1600" dirty="0" err="1">
                <a:ea typeface="ＭＳ Ｐゴシック" pitchFamily="34" charset="-128"/>
              </a:rPr>
              <a:t>planModeType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planIdPrefix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sp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planIdPrefix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flattenSecurityUsersXML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flattenSecurityUsersXML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flattenSecurityQueryQueriesXML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flattenSecurityQueryQueriesXML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flattenSecurityQueryProceduresXML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flattenSecurityQueryProceduresXML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flattenSecurityQueryWebServicesXML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flattenSecurityQueryWebServicesXML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flattenSecurityPlansXML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flattenSecurityPlansXML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  <a:ea typeface="ＭＳ Ｐゴシック" pitchFamily="34" charset="-128"/>
              </a:rPr>
              <a:t>      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    &lt;/</a:t>
            </a:r>
            <a:r>
              <a:rPr lang="en-US" sz="1600" b="1" dirty="0" err="1">
                <a:solidFill>
                  <a:srgbClr val="FFFF00"/>
                </a:solidFill>
                <a:ea typeface="ＭＳ Ｐゴシック" pitchFamily="34" charset="-128"/>
              </a:rPr>
              <a:t>securityGenerationOptions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&lt;</a:t>
            </a:r>
            <a:r>
              <a:rPr lang="en-US" sz="1600" dirty="0" err="1">
                <a:ea typeface="ＭＳ Ｐゴシック" pitchFamily="34" charset="-128"/>
              </a:rPr>
              <a:t>defaultProcParamValues</a:t>
            </a:r>
            <a:r>
              <a:rPr lang="en-US" sz="1600" dirty="0">
                <a:ea typeface="ＭＳ Ｐゴシック" pitchFamily="34" charset="-128"/>
              </a:rPr>
              <a:t>&gt;…&lt;/</a:t>
            </a:r>
            <a:r>
              <a:rPr lang="en-US" sz="1600" dirty="0" err="1">
                <a:ea typeface="ＭＳ Ｐゴシック" pitchFamily="34" charset="-128"/>
              </a:rPr>
              <a:t>defaultProcParamValues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b="1" dirty="0" err="1" smtClean="0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&lt;/</a:t>
            </a:r>
            <a:r>
              <a:rPr lang="en-US" sz="1600" dirty="0" err="1">
                <a:ea typeface="ＭＳ Ｐゴシック" pitchFamily="34" charset="-128"/>
              </a:rPr>
              <a:t>regressionTest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&lt;/p1:RegressionModule&gt;</a:t>
            </a: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 (Part 2)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9601204" y="907871"/>
            <a:ext cx="2348565" cy="509145"/>
          </a:xfrm>
          <a:prstGeom prst="wedgeRectCallout">
            <a:avLst>
              <a:gd name="adj1" fmla="val -84199"/>
              <a:gd name="adj2" fmla="val 5529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Location of where to write the generated file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6219" y="1640353"/>
            <a:ext cx="10953550" cy="530764"/>
            <a:chOff x="933651" y="1660673"/>
            <a:chExt cx="10996013" cy="530764"/>
          </a:xfrm>
        </p:grpSpPr>
        <p:sp>
          <p:nvSpPr>
            <p:cNvPr id="8" name="Rectangular Callout 7"/>
            <p:cNvSpPr/>
            <p:nvPr/>
          </p:nvSpPr>
          <p:spPr>
            <a:xfrm>
              <a:off x="9581099" y="1682292"/>
              <a:ext cx="2348565" cy="509145"/>
            </a:xfrm>
            <a:prstGeom prst="wedgeRectCallout">
              <a:avLst>
                <a:gd name="adj1" fmla="val -112908"/>
                <a:gd name="adj2" fmla="val -2044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Default password generated for test users.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60673"/>
              <a:ext cx="7141377" cy="20805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96219" y="2351859"/>
            <a:ext cx="10953550" cy="798383"/>
            <a:chOff x="933650" y="2758259"/>
            <a:chExt cx="10953550" cy="798383"/>
          </a:xfrm>
        </p:grpSpPr>
        <p:sp>
          <p:nvSpPr>
            <p:cNvPr id="10" name="Rectangular Callout 9"/>
            <p:cNvSpPr/>
            <p:nvPr/>
          </p:nvSpPr>
          <p:spPr>
            <a:xfrm>
              <a:off x="7886700" y="3245302"/>
              <a:ext cx="4000500" cy="311340"/>
            </a:xfrm>
            <a:prstGeom prst="wedgeRectCallout">
              <a:avLst>
                <a:gd name="adj1" fmla="val -111938"/>
                <a:gd name="adj2" fmla="val -10525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Options: [NOEXEC|OVERWRITE|APPEND</a:t>
              </a:r>
              <a:r>
                <a:rPr lang="en-US" sz="1400" dirty="0">
                  <a:solidFill>
                    <a:srgbClr val="7030A0"/>
                  </a:solidFill>
                </a:rPr>
                <a:t>] </a:t>
              </a:r>
              <a:endParaRPr lang="en-US" sz="1400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58259"/>
              <a:ext cx="4480831" cy="67006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4244" y="3464570"/>
            <a:ext cx="10945525" cy="1870742"/>
            <a:chOff x="941675" y="3881130"/>
            <a:chExt cx="10945525" cy="1870742"/>
          </a:xfrm>
        </p:grpSpPr>
        <p:sp>
          <p:nvSpPr>
            <p:cNvPr id="13" name="Rectangular Callout 12"/>
            <p:cNvSpPr/>
            <p:nvPr/>
          </p:nvSpPr>
          <p:spPr>
            <a:xfrm>
              <a:off x="8483928" y="5129191"/>
              <a:ext cx="3403272" cy="622681"/>
            </a:xfrm>
            <a:prstGeom prst="wedgeRectCallout">
              <a:avLst>
                <a:gd name="adj1" fmla="val -116430"/>
                <a:gd name="adj2" fmla="val -6044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Flatten the XML response to a single line instead of traditional XML formatting.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1675" y="3881130"/>
              <a:ext cx="7852701" cy="116666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6219" y="1848412"/>
            <a:ext cx="10953550" cy="919411"/>
            <a:chOff x="933649" y="2244652"/>
            <a:chExt cx="10996014" cy="919411"/>
          </a:xfrm>
        </p:grpSpPr>
        <p:sp>
          <p:nvSpPr>
            <p:cNvPr id="9" name="Rectangular Callout 8"/>
            <p:cNvSpPr/>
            <p:nvPr/>
          </p:nvSpPr>
          <p:spPr>
            <a:xfrm>
              <a:off x="9581098" y="2659735"/>
              <a:ext cx="2348565" cy="504328"/>
            </a:xfrm>
            <a:prstGeom prst="wedgeRectCallout">
              <a:avLst>
                <a:gd name="adj1" fmla="val -226755"/>
                <a:gd name="adj2" fmla="val -717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List of users and domain  to filter on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9" y="2244652"/>
              <a:ext cx="4480832" cy="5136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4243" y="3011761"/>
            <a:ext cx="10945526" cy="732465"/>
            <a:chOff x="941675" y="3428321"/>
            <a:chExt cx="10945526" cy="732465"/>
          </a:xfrm>
        </p:grpSpPr>
        <p:sp>
          <p:nvSpPr>
            <p:cNvPr id="16" name="Rectangle 15"/>
            <p:cNvSpPr/>
            <p:nvPr/>
          </p:nvSpPr>
          <p:spPr>
            <a:xfrm>
              <a:off x="941675" y="3428321"/>
              <a:ext cx="4472806" cy="45281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7" name="Rectangular Callout 16"/>
            <p:cNvSpPr/>
            <p:nvPr/>
          </p:nvSpPr>
          <p:spPr>
            <a:xfrm>
              <a:off x="9072081" y="3656458"/>
              <a:ext cx="2815120" cy="504328"/>
            </a:xfrm>
            <a:prstGeom prst="wedgeRectCallout">
              <a:avLst>
                <a:gd name="adj1" fmla="val -180044"/>
                <a:gd name="adj2" fmla="val -5121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SINGLEPLAN|MULTIPLAN</a:t>
              </a:r>
            </a:p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Prefix to use for plans..sp1, sp2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5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&lt;!-- </a:t>
            </a:r>
            <a:r>
              <a:rPr lang="en-US" sz="1600" dirty="0">
                <a:ea typeface="ＭＳ Ｐゴシック" pitchFamily="34" charset="-128"/>
              </a:rPr>
              <a:t>List of users to be used for security testing.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regressionSecurityUsers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regressionSecurityUser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id&gt;rsu1&lt;/id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>
                <a:ea typeface="ＭＳ Ｐゴシック" pitchFamily="34" charset="-128"/>
              </a:rPr>
              <a:t>&gt;user1&lt;/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Encrypted:B0873483C56F7498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domain&gt;composite&lt;/domain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regressionSecurityUser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regressionSecurityUser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smtClean="0">
                <a:ea typeface="ＭＳ Ｐゴシック" pitchFamily="34" charset="-128"/>
              </a:rPr>
              <a:t>id&gt;rsu2&lt;/</a:t>
            </a:r>
            <a:r>
              <a:rPr lang="en-US" sz="1600" dirty="0">
                <a:ea typeface="ＭＳ Ｐゴシック" pitchFamily="34" charset="-128"/>
              </a:rPr>
              <a:t>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 smtClean="0">
                <a:ea typeface="ＭＳ Ｐゴシック" pitchFamily="34" charset="-128"/>
              </a:rPr>
              <a:t>userName</a:t>
            </a:r>
            <a:r>
              <a:rPr lang="en-US" sz="1600" dirty="0" smtClean="0">
                <a:ea typeface="ＭＳ Ｐゴシック" pitchFamily="34" charset="-128"/>
              </a:rPr>
              <a:t>&gt;user2&lt;/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Encrypted:B0873483C56F7498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&lt;domain&gt;composite&lt;/domain&gt;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           &lt;/</a:t>
            </a:r>
            <a:r>
              <a:rPr lang="en-US" sz="1600" dirty="0" err="1">
                <a:ea typeface="ＭＳ Ｐゴシック" pitchFamily="34" charset="-128"/>
              </a:rPr>
              <a:t>regressionSecurityUser</a:t>
            </a:r>
            <a:r>
              <a:rPr lang="en-US" sz="1600" dirty="0">
                <a:ea typeface="ＭＳ Ｐゴシック" pitchFamily="34" charset="-128"/>
              </a:rPr>
              <a:t>&gt;</a:t>
            </a:r>
            <a:endParaRPr lang="en-US" sz="16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regressionSecurityUsers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 </a:t>
            </a:r>
            <a:endParaRPr lang="en-US" sz="1600" dirty="0" smtClean="0">
              <a:solidFill>
                <a:srgbClr val="92D050"/>
              </a:solidFill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1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- Users)</a:t>
            </a: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8936" y="1179693"/>
            <a:ext cx="11030907" cy="911659"/>
            <a:chOff x="933651" y="1202458"/>
            <a:chExt cx="11073670" cy="911659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1202458"/>
              <a:ext cx="3157871" cy="757748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users based on the filter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userFilter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&gt;user1,user2&lt;/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userFilter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userMode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endParaRPr lang="en-US" sz="1100" dirty="0">
                <a:solidFill>
                  <a:srgbClr val="7030A0"/>
                </a:solidFill>
                <a:ea typeface="ＭＳ Ｐゴシック" pitchFamily="34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8936" y="2339101"/>
            <a:ext cx="11030907" cy="1488242"/>
            <a:chOff x="933650" y="2740153"/>
            <a:chExt cx="11030907" cy="1488242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1" y="3091393"/>
              <a:ext cx="3145676" cy="1137002"/>
            </a:xfrm>
            <a:prstGeom prst="wedgeRectCallout">
              <a:avLst>
                <a:gd name="adj1" fmla="val -86050"/>
                <a:gd name="adj2" fmla="val -4570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Essential ingredients to make a connection to composite: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Composite or LDAP user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encrypted password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domain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6735440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8935" y="2066856"/>
            <a:ext cx="11030907" cy="504328"/>
            <a:chOff x="933648" y="2211104"/>
            <a:chExt cx="11073671" cy="504328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211104"/>
              <a:ext cx="3157870" cy="504328"/>
            </a:xfrm>
            <a:prstGeom prst="wedgeRectCallout">
              <a:avLst>
                <a:gd name="adj1" fmla="val -157841"/>
                <a:gd name="adj2" fmla="val -1973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03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&lt;!-- </a:t>
            </a:r>
            <a:r>
              <a:rPr lang="en-US" sz="1400" dirty="0">
                <a:ea typeface="ＭＳ Ｐゴシック" pitchFamily="34" charset="-128"/>
              </a:rPr>
              <a:t>List of queries, procedures or web services to be used for security testing. 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Only </a:t>
            </a:r>
            <a:r>
              <a:rPr lang="en-US" sz="1400" dirty="0">
                <a:ea typeface="ＭＳ Ｐゴシック" pitchFamily="34" charset="-128"/>
              </a:rPr>
              <a:t>one query per object is needed. </a:t>
            </a:r>
            <a:r>
              <a:rPr lang="en-US" sz="1400" dirty="0" smtClean="0">
                <a:ea typeface="ＭＳ Ｐゴシック" pitchFamily="34" charset="-128"/>
              </a:rPr>
              <a:t> Typically </a:t>
            </a:r>
            <a:r>
              <a:rPr lang="en-US" sz="1400" dirty="0">
                <a:ea typeface="ＭＳ Ｐゴシック" pitchFamily="34" charset="-128"/>
              </a:rPr>
              <a:t>a select count(1) as a functional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test </a:t>
            </a:r>
            <a:r>
              <a:rPr lang="en-US" sz="1400" dirty="0">
                <a:ea typeface="ＭＳ Ｐゴシック" pitchFamily="34" charset="-128"/>
              </a:rPr>
              <a:t>is all that is needed to test security.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&gt;TEST00&lt;/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&gt;QUERY&lt;/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query&gt;SELECT count(1) </a:t>
            </a:r>
            <a:r>
              <a:rPr lang="en-US" sz="1600" dirty="0" err="1">
                <a:ea typeface="ＭＳ Ｐゴシック" pitchFamily="34" charset="-128"/>
              </a:rPr>
              <a:t>cnt</a:t>
            </a:r>
            <a:r>
              <a:rPr lang="en-US" sz="1600" dirty="0">
                <a:ea typeface="ＭＳ Ｐゴシック" pitchFamily="34" charset="-128"/>
              </a:rPr>
              <a:t> FROM CAT1.SCH1.customers&lt;/query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/services/databases/TEST00/CAT1/SCH1/customers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TABLE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 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Queries)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923455"/>
            <a:ext cx="11030907" cy="1549474"/>
            <a:chOff x="933651" y="564643"/>
            <a:chExt cx="11073670" cy="1549474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64643"/>
              <a:ext cx="3157871" cy="1531368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&gt;TEST00&lt;/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resource&gt;CAT1.*&lt;/resource&gt;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endParaRPr lang="en-US" sz="1100" dirty="0">
                <a:solidFill>
                  <a:srgbClr val="7030A0"/>
                </a:solidFill>
                <a:ea typeface="ＭＳ Ｐゴシック" pitchFamily="34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651" y="2727068"/>
            <a:ext cx="11030906" cy="1499740"/>
            <a:chOff x="933650" y="2740153"/>
            <a:chExt cx="11030906" cy="1499740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0" y="3102891"/>
              <a:ext cx="3145676" cy="1137002"/>
            </a:xfrm>
            <a:prstGeom prst="wedgeRectCallout">
              <a:avLst>
                <a:gd name="adj1" fmla="val -77128"/>
                <a:gd name="adj2" fmla="val -4490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QUERY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PROCEDURE, WEB_SERVICE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Actual query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7020222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470265"/>
            <a:ext cx="11030907" cy="488885"/>
            <a:chOff x="933648" y="2226546"/>
            <a:chExt cx="11073671" cy="488885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354946"/>
              <a:ext cx="3157870" cy="360485"/>
            </a:xfrm>
            <a:prstGeom prst="wedgeRectCallout">
              <a:avLst>
                <a:gd name="adj1" fmla="val -157841"/>
                <a:gd name="adj2" fmla="val -4233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7651" y="3402771"/>
            <a:ext cx="11039966" cy="1812030"/>
            <a:chOff x="825007" y="2122720"/>
            <a:chExt cx="11039966" cy="1812030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3012361"/>
              <a:ext cx="3145676" cy="922389"/>
            </a:xfrm>
            <a:prstGeom prst="wedgeRectCallout">
              <a:avLst>
                <a:gd name="adj1" fmla="val -98713"/>
                <a:gd name="adj2" fmla="val -902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20"/>
              <a:ext cx="7020222" cy="49021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796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&lt;!-- </a:t>
            </a:r>
            <a:r>
              <a:rPr lang="en-US" sz="1400" dirty="0">
                <a:ea typeface="ＭＳ Ｐゴシック" pitchFamily="34" charset="-128"/>
              </a:rPr>
              <a:t>List of queries, procedures or web services to be used for security testing. 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Only </a:t>
            </a:r>
            <a:r>
              <a:rPr lang="en-US" sz="1400" dirty="0">
                <a:ea typeface="ＭＳ Ｐゴシック" pitchFamily="34" charset="-128"/>
              </a:rPr>
              <a:t>one query per object is needed. </a:t>
            </a:r>
            <a:r>
              <a:rPr lang="en-US" sz="1400" dirty="0" smtClean="0">
                <a:ea typeface="ＭＳ Ｐゴシック" pitchFamily="34" charset="-128"/>
              </a:rPr>
              <a:t> Typically </a:t>
            </a:r>
            <a:r>
              <a:rPr lang="en-US" sz="1400" dirty="0">
                <a:ea typeface="ＭＳ Ｐゴシック" pitchFamily="34" charset="-128"/>
              </a:rPr>
              <a:t>a select count(1) as a functional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test </a:t>
            </a:r>
            <a:r>
              <a:rPr lang="en-US" sz="1400" dirty="0">
                <a:ea typeface="ＭＳ Ｐゴシック" pitchFamily="34" charset="-128"/>
              </a:rPr>
              <a:t>is all that is needed to test security.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&lt;id&gt;rsq4&lt;/id&gt;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&gt;TEST00&lt;/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&gt;PROCEDURE&lt;/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&lt;query&gt;</a:t>
            </a:r>
            <a:r>
              <a:rPr lang="en-US" sz="1400" dirty="0">
                <a:ea typeface="ＭＳ Ｐゴシック" pitchFamily="34" charset="-128"/>
              </a:rPr>
              <a:t>SELECT count(1) </a:t>
            </a:r>
            <a:r>
              <a:rPr lang="en-US" sz="1400" dirty="0" err="1">
                <a:ea typeface="ＭＳ Ｐゴシック" pitchFamily="34" charset="-128"/>
              </a:rPr>
              <a:t>cnt</a:t>
            </a:r>
            <a:r>
              <a:rPr lang="en-US" sz="1400" dirty="0">
                <a:ea typeface="ＭＳ Ｐゴシック" pitchFamily="34" charset="-128"/>
              </a:rPr>
              <a:t> FROM CAT1.SCH1.getCustomerById(1)</a:t>
            </a:r>
            <a:r>
              <a:rPr lang="en-US" sz="1600" dirty="0">
                <a:ea typeface="ＭＳ Ｐゴシック" pitchFamily="34" charset="-128"/>
              </a:rPr>
              <a:t>&lt;/query&gt;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/services/databases/TEST00/CAT1/SCH1/</a:t>
            </a:r>
            <a:r>
              <a:rPr lang="en-US" sz="1200" dirty="0" err="1">
                <a:ea typeface="ＭＳ Ｐゴシック" pitchFamily="34" charset="-128"/>
              </a:rPr>
              <a:t>getCustomerById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PROCEDURE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 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Procedures)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923455"/>
            <a:ext cx="11030907" cy="1549474"/>
            <a:chOff x="933651" y="564643"/>
            <a:chExt cx="11073670" cy="1549474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64643"/>
              <a:ext cx="3157871" cy="1466660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&gt;TEST00&lt;/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resource&gt;CAT1.*&lt;/resource&gt;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651" y="2727068"/>
            <a:ext cx="11030906" cy="1273415"/>
            <a:chOff x="933650" y="2740153"/>
            <a:chExt cx="11030906" cy="1273415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0" y="2876566"/>
              <a:ext cx="3145676" cy="1137002"/>
            </a:xfrm>
            <a:prstGeom prst="wedgeRectCallout">
              <a:avLst>
                <a:gd name="adj1" fmla="val -77416"/>
                <a:gd name="adj2" fmla="val -3136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WEB_SERVICE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Actual query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7020222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454823"/>
            <a:ext cx="11030907" cy="342698"/>
            <a:chOff x="933648" y="2211104"/>
            <a:chExt cx="11073671" cy="342698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211104"/>
              <a:ext cx="3157870" cy="342698"/>
            </a:xfrm>
            <a:prstGeom prst="wedgeRectCallout">
              <a:avLst>
                <a:gd name="adj1" fmla="val -157841"/>
                <a:gd name="adj2" fmla="val -1973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7651" y="3402771"/>
            <a:ext cx="11039966" cy="1594758"/>
            <a:chOff x="825007" y="2122720"/>
            <a:chExt cx="11039966" cy="1594758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795089"/>
              <a:ext cx="3145676" cy="922389"/>
            </a:xfrm>
            <a:prstGeom prst="wedgeRectCallout">
              <a:avLst>
                <a:gd name="adj1" fmla="val -82308"/>
                <a:gd name="adj2" fmla="val -6869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TABLE,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20"/>
              <a:ext cx="7500056" cy="49021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79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088340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id&gt;rsq7&lt;/id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&gt;WEB_SERVICE&lt;/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200" dirty="0" smtClean="0">
                <a:ea typeface="ＭＳ Ｐゴシック" pitchFamily="34" charset="-128"/>
              </a:rPr>
              <a:t>&gt;&amp;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>
                <a:ea typeface="ＭＳ Ｐゴシック" pitchFamily="34" charset="-128"/>
              </a:rPr>
              <a:t>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 err="1" smtClean="0">
                <a:ea typeface="ＭＳ Ｐゴシック" pitchFamily="34" charset="-128"/>
              </a:rPr>
              <a:t>xmlns:soapenv</a:t>
            </a:r>
            <a:r>
              <a:rPr lang="en-US" sz="1200" dirty="0">
                <a:ea typeface="ＭＳ Ｐゴシック" pitchFamily="34" charset="-128"/>
              </a:rPr>
              <a:t>="http://schemas.xmlsoap.org/soap/envelope/"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xmlns:ns1</a:t>
            </a:r>
            <a:r>
              <a:rPr lang="en-US" sz="1200" dirty="0">
                <a:ea typeface="ＭＳ Ｐゴシック" pitchFamily="34" charset="-128"/>
              </a:rPr>
              <a:t>="http://tempuri.org/"&amp;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soapenv:Header</a:t>
            </a:r>
            <a:r>
              <a:rPr lang="en-US" sz="1200" dirty="0">
                <a:ea typeface="ＭＳ Ｐゴシック" pitchFamily="34" charset="-128"/>
              </a:rPr>
              <a:t>/&amp;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	 </a:t>
            </a:r>
            <a:r>
              <a:rPr lang="en-US" sz="1200" dirty="0" smtClean="0">
                <a:ea typeface="ＭＳ Ｐゴシック" pitchFamily="34" charset="-128"/>
              </a:rPr>
              <a:t>   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ns1:customersInput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ns1:customersInput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>
                <a:ea typeface="ＭＳ Ｐゴシック" pitchFamily="34" charset="-128"/>
              </a:rPr>
              <a:t>&gt;/soap11/TEST00/CAT1/SCH1/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>
                <a:ea typeface="ＭＳ Ｐゴシック" pitchFamily="34" charset="-128"/>
              </a:rPr>
              <a:t>&gt;customers&lt;/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>
                <a:ea typeface="ＭＳ Ｐゴシック" pitchFamily="34" charset="-128"/>
              </a:rPr>
              <a:t>&gt;false&lt;/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>
                <a:ea typeface="ＭＳ Ｐゴシック" pitchFamily="34" charset="-128"/>
              </a:rPr>
              <a:t>&gt;text/</a:t>
            </a:r>
            <a:r>
              <a:rPr lang="en-US" sz="1600" dirty="0" err="1">
                <a:ea typeface="ＭＳ Ｐゴシック" pitchFamily="34" charset="-128"/>
              </a:rPr>
              <a:t>xml;charset</a:t>
            </a:r>
            <a:r>
              <a:rPr lang="en-US" sz="1600" dirty="0">
                <a:ea typeface="ＭＳ Ｐゴシック" pitchFamily="34" charset="-128"/>
              </a:rPr>
              <a:t>=UTF-8&lt;/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</a:t>
            </a:r>
            <a:r>
              <a:rPr lang="en-US" sz="1200" dirty="0" err="1">
                <a:ea typeface="ＭＳ Ｐゴシック" pitchFamily="34" charset="-128"/>
              </a:rPr>
              <a:t>webservices</a:t>
            </a:r>
            <a:r>
              <a:rPr lang="en-US" sz="1200" dirty="0">
                <a:ea typeface="ＭＳ Ｐゴシック" pitchFamily="34" charset="-128"/>
              </a:rPr>
              <a:t>/TEST00/CAT1/SCH1/</a:t>
            </a:r>
            <a:r>
              <a:rPr lang="en-US" sz="1200" dirty="0" err="1">
                <a:ea typeface="ＭＳ Ｐゴシック" pitchFamily="34" charset="-128"/>
              </a:rPr>
              <a:t>CustomerWS</a:t>
            </a:r>
            <a:r>
              <a:rPr lang="en-US" sz="1200" dirty="0">
                <a:ea typeface="ＭＳ Ｐゴシック" pitchFamily="34" charset="-128"/>
              </a:rPr>
              <a:t>/customers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TABLE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06188" y="0"/>
            <a:ext cx="11807349" cy="8382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</a:t>
            </a:r>
            <a:r>
              <a:rPr lang="en-US" dirty="0">
                <a:ea typeface="ＭＳ Ｐゴシック" pitchFamily="34" charset="-128"/>
              </a:rPr>
              <a:t> - </a:t>
            </a:r>
            <a:r>
              <a:rPr lang="en-US" dirty="0" smtClean="0">
                <a:ea typeface="ＭＳ Ｐゴシック" pitchFamily="34" charset="-128"/>
              </a:rPr>
              <a:t>Web Services)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887243"/>
            <a:ext cx="11030907" cy="1431786"/>
            <a:chOff x="933651" y="555590"/>
            <a:chExt cx="11073670" cy="1431786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55590"/>
              <a:ext cx="3157871" cy="1431786"/>
            </a:xfrm>
            <a:prstGeom prst="wedgeRectCallout">
              <a:avLst>
                <a:gd name="adj1" fmla="val -157744"/>
                <a:gd name="adj2" fmla="val 257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CustomerWS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&lt;resource&gt;TEST00.CAT1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271395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8595" y="2319029"/>
            <a:ext cx="11039963" cy="1175311"/>
            <a:chOff x="888385" y="2613412"/>
            <a:chExt cx="11039963" cy="1175311"/>
          </a:xfrm>
        </p:grpSpPr>
        <p:sp>
          <p:nvSpPr>
            <p:cNvPr id="10" name="Rectangular Callout 9"/>
            <p:cNvSpPr/>
            <p:nvPr/>
          </p:nvSpPr>
          <p:spPr>
            <a:xfrm>
              <a:off x="8782672" y="2921523"/>
              <a:ext cx="3145676" cy="867200"/>
            </a:xfrm>
            <a:prstGeom prst="wedgeRectCallout">
              <a:avLst>
                <a:gd name="adj1" fmla="val -158002"/>
                <a:gd name="adj2" fmla="val -574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PROCEDURE,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WEB_SERVICE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385" y="2613412"/>
              <a:ext cx="4489887" cy="48948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062880"/>
            <a:ext cx="11030907" cy="509942"/>
            <a:chOff x="933648" y="1846320"/>
            <a:chExt cx="11073671" cy="509942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138680"/>
              <a:ext cx="3157870" cy="217582"/>
            </a:xfrm>
            <a:prstGeom prst="wedgeRectCallout">
              <a:avLst>
                <a:gd name="adj1" fmla="val -157841"/>
                <a:gd name="adj2" fmla="val -110630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1846320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592" y="2805648"/>
            <a:ext cx="11039966" cy="1974581"/>
            <a:chOff x="825007" y="2122719"/>
            <a:chExt cx="11039966" cy="1974581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867513"/>
              <a:ext cx="3145676" cy="922389"/>
            </a:xfrm>
            <a:prstGeom prst="wedgeRectCallout">
              <a:avLst>
                <a:gd name="adj1" fmla="val -113709"/>
                <a:gd name="adj2" fmla="val 1710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Soap Envelope input request document using “escaped” XML angle brackets: &lt; </a:t>
              </a:r>
              <a:r>
                <a:rPr lang="en-US" sz="1100" dirty="0">
                  <a:solidFill>
                    <a:srgbClr val="7030A0"/>
                  </a:solidFill>
                </a:rPr>
                <a:t>=</a:t>
              </a:r>
              <a:r>
                <a:rPr lang="en-US" sz="1400" dirty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>
                  <a:solidFill>
                    <a:srgbClr val="7030A0"/>
                  </a:solidFill>
                </a:rPr>
                <a:t>lt</a:t>
              </a:r>
              <a:r>
                <a:rPr lang="en-US" sz="1400" dirty="0">
                  <a:solidFill>
                    <a:srgbClr val="7030A0"/>
                  </a:solidFill>
                </a:rPr>
                <a:t>;      &gt;  </a:t>
              </a:r>
              <a:r>
                <a:rPr lang="en-US" sz="1100" dirty="0">
                  <a:solidFill>
                    <a:srgbClr val="7030A0"/>
                  </a:solidFill>
                </a:rPr>
                <a:t>=</a:t>
              </a:r>
              <a:r>
                <a:rPr lang="en-US" sz="1400" dirty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>
                  <a:solidFill>
                    <a:srgbClr val="7030A0"/>
                  </a:solidFill>
                </a:rPr>
                <a:t>gt</a:t>
              </a:r>
              <a:r>
                <a:rPr lang="en-US" sz="1400" dirty="0">
                  <a:solidFill>
                    <a:srgbClr val="7030A0"/>
                  </a:solidFill>
                </a:rPr>
                <a:t>;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19"/>
              <a:ext cx="5895473" cy="1974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592" y="4517663"/>
            <a:ext cx="11035849" cy="1186019"/>
            <a:chOff x="702382" y="2677400"/>
            <a:chExt cx="11035849" cy="1186019"/>
          </a:xfrm>
        </p:grpSpPr>
        <p:sp>
          <p:nvSpPr>
            <p:cNvPr id="20" name="Rectangular Callout 19"/>
            <p:cNvSpPr/>
            <p:nvPr/>
          </p:nvSpPr>
          <p:spPr>
            <a:xfrm>
              <a:off x="8592555" y="2677400"/>
              <a:ext cx="3145676" cy="1113566"/>
            </a:xfrm>
            <a:prstGeom prst="wedgeRectCallout">
              <a:avLst>
                <a:gd name="adj1" fmla="val -76590"/>
                <a:gd name="adj2" fmla="val 2035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Web Service URL path</a:t>
              </a:r>
              <a:endParaRPr lang="en-US" sz="1200" b="1" dirty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Action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Encryption is on or off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Content type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382" y="2944688"/>
              <a:ext cx="7020222" cy="91873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598" y="5676494"/>
            <a:ext cx="11039960" cy="922389"/>
            <a:chOff x="491543" y="2668334"/>
            <a:chExt cx="11039960" cy="922389"/>
          </a:xfrm>
        </p:grpSpPr>
        <p:sp>
          <p:nvSpPr>
            <p:cNvPr id="23" name="Rectangular Callout 22"/>
            <p:cNvSpPr/>
            <p:nvPr/>
          </p:nvSpPr>
          <p:spPr>
            <a:xfrm>
              <a:off x="8773621" y="2668334"/>
              <a:ext cx="2757882" cy="922389"/>
            </a:xfrm>
            <a:prstGeom prst="wedgeRectCallout">
              <a:avLst>
                <a:gd name="adj1" fmla="val -54347"/>
                <a:gd name="adj2" fmla="val -1133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543" y="2695523"/>
              <a:ext cx="8155330" cy="46169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79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088340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id&gt;rsq7&lt;/id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&gt;WEB_SERVICE&lt;/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200" dirty="0" smtClean="0">
                <a:ea typeface="ＭＳ Ｐゴシック" pitchFamily="34" charset="-128"/>
              </a:rPr>
              <a:t>&gt;&amp;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>
                <a:ea typeface="ＭＳ Ｐゴシック" pitchFamily="34" charset="-128"/>
              </a:rPr>
              <a:t>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 err="1" smtClean="0">
                <a:ea typeface="ＭＳ Ｐゴシック" pitchFamily="34" charset="-128"/>
              </a:rPr>
              <a:t>xmlns:soapenv</a:t>
            </a:r>
            <a:r>
              <a:rPr lang="en-US" sz="1200" dirty="0">
                <a:ea typeface="ＭＳ Ｐゴシック" pitchFamily="34" charset="-128"/>
              </a:rPr>
              <a:t>="http://schemas.xmlsoap.org/soap/envelope/"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xmlns:ns1</a:t>
            </a:r>
            <a:r>
              <a:rPr lang="en-US" sz="1200" dirty="0">
                <a:ea typeface="ＭＳ Ｐゴシック" pitchFamily="34" charset="-128"/>
              </a:rPr>
              <a:t>="http://tempuri.org/"&amp;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soapenv:Header</a:t>
            </a:r>
            <a:r>
              <a:rPr lang="en-US" sz="1200" dirty="0">
                <a:ea typeface="ＭＳ Ｐゴシック" pitchFamily="34" charset="-128"/>
              </a:rPr>
              <a:t>/&amp;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>
                <a:ea typeface="ＭＳ Ｐゴシック" pitchFamily="34" charset="-128"/>
              </a:rPr>
              <a:t>        &amp;lt;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ns1:WrapperedGetcustomerbyid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		    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ns1:getCustomerByIdCustid</a:t>
            </a:r>
            <a:r>
              <a:rPr lang="en-US" sz="1200" dirty="0">
                <a:ea typeface="ＭＳ Ｐゴシック" pitchFamily="34" charset="-128"/>
              </a:rPr>
              <a:t>&amp;gt;</a:t>
            </a:r>
            <a:r>
              <a:rPr lang="en-US" sz="1200" dirty="0">
                <a:solidFill>
                  <a:srgbClr val="FFFF00"/>
                </a:solidFill>
                <a:ea typeface="ＭＳ Ｐゴシック" pitchFamily="34" charset="-128"/>
              </a:rPr>
              <a:t>1</a:t>
            </a:r>
            <a:r>
              <a:rPr lang="en-US" sz="1200" dirty="0">
                <a:ea typeface="ＭＳ Ｐゴシック" pitchFamily="34" charset="-128"/>
              </a:rPr>
              <a:t>&amp;lt;/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ns1:getCustomerByIdCustid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		    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ns1:WrapperedGetcustomerbyid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>
                <a:ea typeface="ＭＳ Ｐゴシック" pitchFamily="34" charset="-128"/>
              </a:rPr>
              <a:t>&gt;/soap11/TEST00/CAT1/SCH1/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 smtClean="0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  <a:r>
              <a:rPr lang="en-US" sz="1600" dirty="0" err="1" smtClean="0">
                <a:ea typeface="ＭＳ Ｐゴシック" pitchFamily="34" charset="-128"/>
              </a:rPr>
              <a:t>getCustomerById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>
                <a:ea typeface="ＭＳ Ｐゴシック" pitchFamily="34" charset="-128"/>
              </a:rPr>
              <a:t>&gt;false&lt;/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>
                <a:ea typeface="ＭＳ Ｐゴシック" pitchFamily="34" charset="-128"/>
              </a:rPr>
              <a:t>&gt;text/</a:t>
            </a:r>
            <a:r>
              <a:rPr lang="en-US" sz="1600" dirty="0" err="1">
                <a:ea typeface="ＭＳ Ｐゴシック" pitchFamily="34" charset="-128"/>
              </a:rPr>
              <a:t>xml;charset</a:t>
            </a:r>
            <a:r>
              <a:rPr lang="en-US" sz="1600" dirty="0">
                <a:ea typeface="ＭＳ Ｐゴシック" pitchFamily="34" charset="-128"/>
              </a:rPr>
              <a:t>=UTF-8&lt;/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smtClean="0">
                <a:ea typeface="ＭＳ Ｐゴシック" pitchFamily="34" charset="-128"/>
              </a:rPr>
              <a:t>services/</a:t>
            </a:r>
            <a:r>
              <a:rPr lang="en-US" sz="1200" dirty="0" err="1" smtClean="0">
                <a:ea typeface="ＭＳ Ｐゴシック" pitchFamily="34" charset="-128"/>
              </a:rPr>
              <a:t>webservices</a:t>
            </a:r>
            <a:r>
              <a:rPr lang="en-US" sz="1200" dirty="0" smtClean="0">
                <a:ea typeface="ＭＳ Ｐゴシック" pitchFamily="34" charset="-128"/>
              </a:rPr>
              <a:t>/TEST00/CAT1/SCH1/</a:t>
            </a:r>
            <a:r>
              <a:rPr lang="en-US" sz="1200" dirty="0" err="1" smtClean="0">
                <a:ea typeface="ＭＳ Ｐゴシック" pitchFamily="34" charset="-128"/>
              </a:rPr>
              <a:t>CustomerWS</a:t>
            </a:r>
            <a:r>
              <a:rPr lang="en-US" sz="1200" dirty="0" smtClean="0">
                <a:ea typeface="ＭＳ Ｐゴシック" pitchFamily="34" charset="-128"/>
              </a:rPr>
              <a:t>/</a:t>
            </a:r>
            <a:r>
              <a:rPr lang="en-US" sz="1200" dirty="0" err="1" smtClean="0">
                <a:ea typeface="ＭＳ Ｐゴシック" pitchFamily="34" charset="-128"/>
              </a:rPr>
              <a:t>getCustomerById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 smtClean="0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  <a:r>
              <a:rPr lang="en-US" sz="1600" dirty="0" smtClean="0">
                <a:solidFill>
                  <a:srgbClr val="FFC000"/>
                </a:solidFill>
                <a:ea typeface="ＭＳ Ｐゴシック" pitchFamily="34" charset="-128"/>
              </a:rPr>
              <a:t>PROCEDURE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 smtClean="0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06188" y="0"/>
            <a:ext cx="11807349" cy="8382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</a:t>
            </a:r>
            <a:r>
              <a:rPr lang="en-US" dirty="0">
                <a:ea typeface="ＭＳ Ｐゴシック" pitchFamily="34" charset="-128"/>
              </a:rPr>
              <a:t> - </a:t>
            </a:r>
            <a:r>
              <a:rPr lang="en-US" dirty="0" smtClean="0">
                <a:ea typeface="ＭＳ Ｐゴシック" pitchFamily="34" charset="-128"/>
              </a:rPr>
              <a:t>Web Services)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878190"/>
            <a:ext cx="11030907" cy="1431786"/>
            <a:chOff x="933651" y="546537"/>
            <a:chExt cx="11073670" cy="1431786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46537"/>
              <a:ext cx="3157871" cy="1431786"/>
            </a:xfrm>
            <a:prstGeom prst="wedgeRectCallout">
              <a:avLst>
                <a:gd name="adj1" fmla="val -157744"/>
                <a:gd name="adj2" fmla="val 257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CustomerWS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&lt;resource&gt;TEST00.CAT1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271395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8595" y="2319029"/>
            <a:ext cx="11039963" cy="1175311"/>
            <a:chOff x="888385" y="2613412"/>
            <a:chExt cx="11039963" cy="1175311"/>
          </a:xfrm>
        </p:grpSpPr>
        <p:sp>
          <p:nvSpPr>
            <p:cNvPr id="10" name="Rectangular Callout 9"/>
            <p:cNvSpPr/>
            <p:nvPr/>
          </p:nvSpPr>
          <p:spPr>
            <a:xfrm>
              <a:off x="8782672" y="2921523"/>
              <a:ext cx="3145676" cy="867200"/>
            </a:xfrm>
            <a:prstGeom prst="wedgeRectCallout">
              <a:avLst>
                <a:gd name="adj1" fmla="val -158002"/>
                <a:gd name="adj2" fmla="val -574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PROCEDURE,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WEB_SERVICE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385" y="2613412"/>
              <a:ext cx="4489887" cy="48948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062880"/>
            <a:ext cx="11030907" cy="518995"/>
            <a:chOff x="933648" y="1846320"/>
            <a:chExt cx="11073671" cy="518995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147733"/>
              <a:ext cx="3157870" cy="217582"/>
            </a:xfrm>
            <a:prstGeom prst="wedgeRectCallout">
              <a:avLst>
                <a:gd name="adj1" fmla="val -157841"/>
                <a:gd name="adj2" fmla="val -1147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1846320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592" y="2805648"/>
            <a:ext cx="11039966" cy="1974581"/>
            <a:chOff x="825007" y="2122719"/>
            <a:chExt cx="11039966" cy="1974581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858460"/>
              <a:ext cx="3145676" cy="922389"/>
            </a:xfrm>
            <a:prstGeom prst="wedgeRectCallout">
              <a:avLst>
                <a:gd name="adj1" fmla="val -80323"/>
                <a:gd name="adj2" fmla="val -1037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Soap Envelope input request document using “escaped” XML angle brackets: &lt; </a:t>
              </a:r>
              <a:r>
                <a:rPr lang="en-US" sz="1100" dirty="0" smtClean="0">
                  <a:solidFill>
                    <a:srgbClr val="7030A0"/>
                  </a:solidFill>
                </a:rPr>
                <a:t>=</a:t>
              </a:r>
              <a:r>
                <a:rPr lang="en-US" sz="1400" dirty="0" smtClean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lt</a:t>
              </a:r>
              <a:r>
                <a:rPr lang="en-US" sz="1400" dirty="0" smtClean="0">
                  <a:solidFill>
                    <a:srgbClr val="7030A0"/>
                  </a:solidFill>
                </a:rPr>
                <a:t>;      &gt;  </a:t>
              </a:r>
              <a:r>
                <a:rPr lang="en-US" sz="1100" dirty="0" smtClean="0">
                  <a:solidFill>
                    <a:srgbClr val="7030A0"/>
                  </a:solidFill>
                </a:rPr>
                <a:t>=</a:t>
              </a:r>
              <a:r>
                <a:rPr lang="en-US" sz="1400" dirty="0" smtClean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gt</a:t>
              </a:r>
              <a:r>
                <a:rPr lang="en-US" sz="1400" dirty="0" smtClean="0">
                  <a:solidFill>
                    <a:srgbClr val="7030A0"/>
                  </a:solidFill>
                </a:rPr>
                <a:t>;</a:t>
              </a:r>
              <a:endParaRPr lang="en-US" sz="12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19"/>
              <a:ext cx="6929693" cy="1974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592" y="4508610"/>
            <a:ext cx="11035849" cy="1195072"/>
            <a:chOff x="702382" y="2668347"/>
            <a:chExt cx="11035849" cy="1195072"/>
          </a:xfrm>
        </p:grpSpPr>
        <p:sp>
          <p:nvSpPr>
            <p:cNvPr id="20" name="Rectangular Callout 19"/>
            <p:cNvSpPr/>
            <p:nvPr/>
          </p:nvSpPr>
          <p:spPr>
            <a:xfrm>
              <a:off x="8592555" y="2668347"/>
              <a:ext cx="3145676" cy="1113586"/>
            </a:xfrm>
            <a:prstGeom prst="wedgeRectCallout">
              <a:avLst>
                <a:gd name="adj1" fmla="val -77165"/>
                <a:gd name="adj2" fmla="val 316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Web Service URL path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Action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Encryption is on or off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Content type</a:t>
              </a:r>
              <a:endParaRPr lang="en-US" sz="1200" dirty="0" smtClean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382" y="2944688"/>
              <a:ext cx="7020222" cy="91873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598" y="5676494"/>
            <a:ext cx="11039960" cy="922389"/>
            <a:chOff x="491543" y="2668334"/>
            <a:chExt cx="11039960" cy="922389"/>
          </a:xfrm>
        </p:grpSpPr>
        <p:sp>
          <p:nvSpPr>
            <p:cNvPr id="23" name="Rectangular Callout 22"/>
            <p:cNvSpPr/>
            <p:nvPr/>
          </p:nvSpPr>
          <p:spPr>
            <a:xfrm>
              <a:off x="8773621" y="2668334"/>
              <a:ext cx="2757882" cy="922389"/>
            </a:xfrm>
            <a:prstGeom prst="wedgeRectCallout">
              <a:avLst>
                <a:gd name="adj1" fmla="val -54347"/>
                <a:gd name="adj2" fmla="val -1133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543" y="2695523"/>
              <a:ext cx="8155330" cy="46169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250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regressionSecurityPlans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4DCAFF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4DCAFF"/>
                </a:solidFill>
                <a:ea typeface="ＭＳ Ｐゴシック" pitchFamily="34" charset="-128"/>
              </a:rPr>
              <a:t>regressionSecurityPlan</a:t>
            </a:r>
            <a:r>
              <a:rPr lang="en-US" sz="1600" dirty="0">
                <a:solidFill>
                  <a:srgbClr val="4DCAFF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id&gt;sp1&lt;/id&gt;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id&gt;rst1&lt;/id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enabled&gt;true&lt;/enabled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>
                <a:ea typeface="ＭＳ Ｐゴシック" pitchFamily="34" charset="-128"/>
              </a:rPr>
              <a:t>&gt;rsu1&lt;/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>
                <a:ea typeface="ＭＳ Ｐゴシック" pitchFamily="34" charset="-128"/>
              </a:rPr>
              <a:t>&gt;rsq1&lt;/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PASS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description&gt;</a:t>
            </a:r>
            <a:r>
              <a:rPr lang="en-US" sz="1200" dirty="0">
                <a:ea typeface="ＭＳ Ｐゴシック" pitchFamily="34" charset="-128"/>
              </a:rPr>
              <a:t>user1 :: /services/databases/TEST00/CAT1/SCH1/customers</a:t>
            </a:r>
            <a:r>
              <a:rPr lang="en-US" sz="1600" dirty="0">
                <a:ea typeface="ＭＳ Ｐゴシック" pitchFamily="34" charset="-128"/>
              </a:rPr>
              <a:t>&lt;/description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regressionSecurityPlanTest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id&gt;rst2&lt;/id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enabled&gt;true&lt;/enabled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>
                <a:ea typeface="ＭＳ Ｐゴシック" pitchFamily="34" charset="-128"/>
              </a:rPr>
              <a:t>&gt;rsu1&lt;/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>
                <a:ea typeface="ＭＳ Ｐゴシック" pitchFamily="34" charset="-128"/>
              </a:rPr>
              <a:t>&gt;rsq2&lt;/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FAIL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description&gt;</a:t>
            </a:r>
            <a:r>
              <a:rPr lang="en-US" sz="1200" dirty="0">
                <a:ea typeface="ＭＳ Ｐゴシック" pitchFamily="34" charset="-128"/>
              </a:rPr>
              <a:t>user1 :: /services/databases/TEST00/CAT2/SCH2/customers</a:t>
            </a:r>
            <a:r>
              <a:rPr lang="en-US" sz="1600" dirty="0">
                <a:ea typeface="ＭＳ Ｐゴシック" pitchFamily="34" charset="-128"/>
              </a:rPr>
              <a:t>&lt;/description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&lt;/</a:t>
            </a:r>
            <a:r>
              <a:rPr lang="en-US" sz="1600" dirty="0" err="1" smtClean="0"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4DCAFF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4DCAFF"/>
                </a:solidFill>
                <a:ea typeface="ＭＳ Ｐゴシック" pitchFamily="34" charset="-128"/>
              </a:rPr>
              <a:t>regressionSecurityPlan</a:t>
            </a:r>
            <a:r>
              <a:rPr lang="en-US" sz="1600" dirty="0">
                <a:solidFill>
                  <a:srgbClr val="4DCAFF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regressionSecurityPlans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3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Plans)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78936" y="1089682"/>
            <a:ext cx="11108263" cy="992615"/>
            <a:chOff x="933651" y="1327946"/>
            <a:chExt cx="11151326" cy="992615"/>
          </a:xfrm>
        </p:grpSpPr>
        <p:sp>
          <p:nvSpPr>
            <p:cNvPr id="8" name="Rectangular Callout 7"/>
            <p:cNvSpPr/>
            <p:nvPr/>
          </p:nvSpPr>
          <p:spPr>
            <a:xfrm>
              <a:off x="8013302" y="1327946"/>
              <a:ext cx="4071675" cy="929736"/>
            </a:xfrm>
            <a:prstGeom prst="wedgeRectCallout">
              <a:avLst>
                <a:gd name="adj1" fmla="val -113036"/>
                <a:gd name="adj2" fmla="val 3043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plans based on the filter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     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planModeType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&gt;MULTIPLAN&lt;/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planModeType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     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planIdPrefix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sp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planIdPrefix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66894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8927" y="2824661"/>
            <a:ext cx="11108272" cy="682367"/>
            <a:chOff x="856286" y="2951208"/>
            <a:chExt cx="11108272" cy="682367"/>
          </a:xfrm>
        </p:grpSpPr>
        <p:sp>
          <p:nvSpPr>
            <p:cNvPr id="10" name="Rectangular Callout 9"/>
            <p:cNvSpPr/>
            <p:nvPr/>
          </p:nvSpPr>
          <p:spPr>
            <a:xfrm>
              <a:off x="7908608" y="3091393"/>
              <a:ext cx="4055950" cy="542182"/>
            </a:xfrm>
            <a:prstGeom prst="wedgeRectCallout">
              <a:avLst>
                <a:gd name="adj1" fmla="val -94399"/>
                <a:gd name="adj2" fmla="val -711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Correlate a “user” with a “query” and the expected outcome [PASS,FAIL]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6286" y="2951208"/>
              <a:ext cx="5232565" cy="68236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8936" y="2082297"/>
            <a:ext cx="11108265" cy="497017"/>
            <a:chOff x="855991" y="2211104"/>
            <a:chExt cx="11151329" cy="497017"/>
          </a:xfrm>
        </p:grpSpPr>
        <p:sp>
          <p:nvSpPr>
            <p:cNvPr id="9" name="Rectangular Callout 8"/>
            <p:cNvSpPr/>
            <p:nvPr/>
          </p:nvSpPr>
          <p:spPr>
            <a:xfrm>
              <a:off x="7935643" y="2211104"/>
              <a:ext cx="4071677" cy="353085"/>
            </a:xfrm>
            <a:prstGeom prst="wedgeRectCallout">
              <a:avLst>
                <a:gd name="adj1" fmla="val -112853"/>
                <a:gd name="adj2" fmla="val 1461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“Security Plan Test”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5991" y="2211105"/>
              <a:ext cx="4498202" cy="49701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8934" y="2526103"/>
            <a:ext cx="11108264" cy="353085"/>
            <a:chOff x="855991" y="2389218"/>
            <a:chExt cx="11151328" cy="353085"/>
          </a:xfrm>
        </p:grpSpPr>
        <p:sp>
          <p:nvSpPr>
            <p:cNvPr id="20" name="Rectangular Callout 19"/>
            <p:cNvSpPr/>
            <p:nvPr/>
          </p:nvSpPr>
          <p:spPr>
            <a:xfrm>
              <a:off x="7935642" y="2389218"/>
              <a:ext cx="4071677" cy="353085"/>
            </a:xfrm>
            <a:prstGeom prst="wedgeRectCallout">
              <a:avLst>
                <a:gd name="adj1" fmla="val -113300"/>
                <a:gd name="adj2" fmla="val 4363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Enable/Disable a query from executing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5991" y="2441507"/>
              <a:ext cx="4498202" cy="24850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78936" y="3505527"/>
            <a:ext cx="11108272" cy="668121"/>
            <a:chOff x="856286" y="2797307"/>
            <a:chExt cx="11108272" cy="668121"/>
          </a:xfrm>
        </p:grpSpPr>
        <p:sp>
          <p:nvSpPr>
            <p:cNvPr id="23" name="Rectangular Callout 22"/>
            <p:cNvSpPr/>
            <p:nvPr/>
          </p:nvSpPr>
          <p:spPr>
            <a:xfrm>
              <a:off x="7908608" y="3091393"/>
              <a:ext cx="4055950" cy="374035"/>
            </a:xfrm>
            <a:prstGeom prst="wedgeRectCallout">
              <a:avLst>
                <a:gd name="adj1" fmla="val -87256"/>
                <a:gd name="adj2" fmla="val -6055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Describe what “user” will execute what “query”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6286" y="2797307"/>
              <a:ext cx="7342022" cy="21544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95209" y="3235937"/>
            <a:ext cx="8491999" cy="1879271"/>
            <a:chOff x="3472559" y="1894214"/>
            <a:chExt cx="8491999" cy="1879271"/>
          </a:xfrm>
        </p:grpSpPr>
        <p:sp>
          <p:nvSpPr>
            <p:cNvPr id="26" name="Rectangular Callout 25"/>
            <p:cNvSpPr/>
            <p:nvPr/>
          </p:nvSpPr>
          <p:spPr>
            <a:xfrm>
              <a:off x="7066625" y="3091393"/>
              <a:ext cx="4897933" cy="682092"/>
            </a:xfrm>
            <a:prstGeom prst="wedgeRectCallout">
              <a:avLst>
                <a:gd name="adj1" fmla="val -113506"/>
                <a:gd name="adj2" fmla="val -18845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Outcome=PASS, Actual=PASS, Result=PASS</a:t>
              </a:r>
            </a:p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Outcome=PASS, Actual=FAIL,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Result=FAIL – insufficient privileges</a:t>
              </a:r>
              <a:r>
                <a:rPr lang="en-US" sz="1200" dirty="0" smtClean="0">
                  <a:solidFill>
                    <a:srgbClr val="7030A0"/>
                  </a:solidFill>
                </a:rPr>
                <a:t> – review privilege assignments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72559" y="1894214"/>
              <a:ext cx="570209" cy="2794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4538" y="5039698"/>
            <a:ext cx="8532660" cy="1272689"/>
            <a:chOff x="3431898" y="2500796"/>
            <a:chExt cx="8532660" cy="1272689"/>
          </a:xfrm>
        </p:grpSpPr>
        <p:sp>
          <p:nvSpPr>
            <p:cNvPr id="31" name="Rectangular Callout 30"/>
            <p:cNvSpPr/>
            <p:nvPr/>
          </p:nvSpPr>
          <p:spPr>
            <a:xfrm>
              <a:off x="7066625" y="3091393"/>
              <a:ext cx="4897933" cy="682092"/>
            </a:xfrm>
            <a:prstGeom prst="wedgeRectCallout">
              <a:avLst>
                <a:gd name="adj1" fmla="val -113321"/>
                <a:gd name="adj2" fmla="val -1048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Outcome=FAIL, Actual=FAIL, Result=PASS</a:t>
              </a:r>
            </a:p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Outcome=FAIL, Actual=PASS,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Result=FAIL – excessive privileges</a:t>
              </a:r>
              <a:r>
                <a:rPr lang="en-US" sz="1200" dirty="0" smtClean="0">
                  <a:solidFill>
                    <a:srgbClr val="7030A0"/>
                  </a:solidFill>
                </a:rPr>
                <a:t> – review privilege assignments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31898" y="2500796"/>
              <a:ext cx="484131" cy="2794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796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Security Test Anatomy – Execute “Security”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793683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test_5_security_exec.dp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test_5_security_exec.dp: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executeSecurityTest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Test5.1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67228" y="4497526"/>
            <a:ext cx="4255508" cy="1855062"/>
            <a:chOff x="3667228" y="4497526"/>
            <a:chExt cx="4255508" cy="185506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869666" y="6203982"/>
              <a:ext cx="2053070" cy="14860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453499" y="1857676"/>
            <a:ext cx="2883587" cy="3577091"/>
            <a:chOff x="3453499" y="1857676"/>
            <a:chExt cx="2883587" cy="3577091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158178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499" y="5179788"/>
              <a:ext cx="1946273" cy="25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07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73149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“Security” Test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&lt;id&gt;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Test5.1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>
                <a:ea typeface="ＭＳ Ｐゴシック" pitchFamily="34" charset="-128"/>
              </a:rPr>
              <a:t>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200" dirty="0" smtClean="0">
                <a:ea typeface="ＭＳ Ｐゴシック" pitchFamily="34" charset="-128"/>
              </a:rPr>
              <a:t>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 smtClean="0">
                <a:ea typeface="ＭＳ Ｐゴシック" pitchFamily="34" charset="-128"/>
              </a:rPr>
              <a:t>&gt;&lt;/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</a:t>
            </a:r>
            <a:r>
              <a:rPr lang="en-US" sz="1200" dirty="0">
                <a:ea typeface="ＭＳ Ｐゴシック" pitchFamily="34" charset="-128"/>
              </a:rPr>
              <a:t> </a:t>
            </a:r>
            <a:r>
              <a:rPr lang="en-US" sz="1200" dirty="0" smtClean="0">
                <a:ea typeface="ＭＳ Ｐゴシック" pitchFamily="34" charset="-128"/>
              </a:rPr>
              <a:t>      &lt;</a:t>
            </a:r>
            <a:r>
              <a:rPr lang="en-US" sz="1200" dirty="0" err="1">
                <a:ea typeface="ＭＳ Ｐゴシック" pitchFamily="34" charset="-128"/>
              </a:rPr>
              <a:t>tempDirPath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/PDTool62/resources/test/5_security/</a:t>
            </a:r>
            <a:r>
              <a:rPr lang="en-US" sz="1200" dirty="0" err="1">
                <a:ea typeface="ＭＳ Ｐゴシック" pitchFamily="34" charset="-128"/>
              </a:rPr>
              <a:t>tmp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tempDirPath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testType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security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logFilePath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C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/PDTool62/resources/test/5_security/security.log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logFilePath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/PDTool62/resources/test/5_security/security_rel01&lt;/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securityPlanIds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sp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*&lt;/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securityPlanIds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securityOverallRatingException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&gt;false&lt;/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securityOverallRatingException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securityExecutionErrorException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&gt;true&lt;/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securityExecutionErrorException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            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>
                <a:ea typeface="ＭＳ Ｐゴシック" pitchFamily="34" charset="-128"/>
              </a:rPr>
              <a:t>resources</a:t>
            </a:r>
            <a:r>
              <a:rPr lang="en-US" sz="1400" dirty="0" smtClean="0">
                <a:ea typeface="ＭＳ Ｐゴシック" pitchFamily="34" charset="-128"/>
              </a:rPr>
              <a:t>&gt;&lt;/resources&gt;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3320716" y="4637878"/>
            <a:ext cx="5376475" cy="1997403"/>
            <a:chOff x="951574" y="4049176"/>
            <a:chExt cx="5376475" cy="199740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467" y="4049176"/>
              <a:ext cx="2091582" cy="1997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760096" y="4899929"/>
              <a:ext cx="2957362" cy="417261"/>
              <a:chOff x="1045695" y="5601016"/>
              <a:chExt cx="5218104" cy="62269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045695" y="5769542"/>
                <a:ext cx="5218104" cy="454164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342438">
                <a:off x="2159346" y="5601016"/>
                <a:ext cx="2374562" cy="4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51574" y="5241026"/>
              <a:ext cx="3859402" cy="276999"/>
              <a:chOff x="-475864" y="6139416"/>
              <a:chExt cx="6929772" cy="64606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-475864" y="6618286"/>
                <a:ext cx="6929772" cy="165865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19365" y="6139416"/>
                <a:ext cx="2872071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158779" y="1381760"/>
            <a:ext cx="11030046" cy="2225040"/>
            <a:chOff x="933651" y="536051"/>
            <a:chExt cx="11072805" cy="2225040"/>
          </a:xfrm>
        </p:grpSpPr>
        <p:sp>
          <p:nvSpPr>
            <p:cNvPr id="17" name="Rectangular Callout 16"/>
            <p:cNvSpPr/>
            <p:nvPr/>
          </p:nvSpPr>
          <p:spPr>
            <a:xfrm>
              <a:off x="8592849" y="536051"/>
              <a:ext cx="3413607" cy="975359"/>
            </a:xfrm>
            <a:prstGeom prst="wedgeRectCallout">
              <a:avLst>
                <a:gd name="adj1" fmla="val -104972"/>
                <a:gd name="adj2" fmla="val 6125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Security output log location.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Base 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dir</a:t>
              </a:r>
              <a:r>
                <a:rPr lang="en-US" sz="1400" dirty="0" smtClean="0">
                  <a:solidFill>
                    <a:srgbClr val="7030A0"/>
                  </a:solidFill>
                </a:rPr>
                <a:t> for output files.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Level of command line print output: [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verbose|summary|silent</a:t>
              </a:r>
              <a:r>
                <a:rPr lang="en-US" sz="1400" dirty="0" smtClean="0">
                  <a:solidFill>
                    <a:srgbClr val="7030A0"/>
                  </a:solidFill>
                </a:rPr>
                <a:t>]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33651" y="1660673"/>
              <a:ext cx="9454290" cy="11004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58779" y="3606800"/>
            <a:ext cx="11030046" cy="1328882"/>
            <a:chOff x="1158779" y="3606800"/>
            <a:chExt cx="11030046" cy="1328882"/>
          </a:xfrm>
        </p:grpSpPr>
        <p:sp>
          <p:nvSpPr>
            <p:cNvPr id="19" name="Rectangle 18"/>
            <p:cNvSpPr/>
            <p:nvPr/>
          </p:nvSpPr>
          <p:spPr>
            <a:xfrm>
              <a:off x="1158779" y="3606800"/>
              <a:ext cx="6379941" cy="1016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ular Callout 19"/>
            <p:cNvSpPr/>
            <p:nvPr/>
          </p:nvSpPr>
          <p:spPr>
            <a:xfrm>
              <a:off x="8788400" y="3667759"/>
              <a:ext cx="3400425" cy="1267923"/>
            </a:xfrm>
            <a:prstGeom prst="wedgeRectCallout">
              <a:avLst>
                <a:gd name="adj1" fmla="val -89207"/>
                <a:gd name="adj2" fmla="val -172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Security execution options: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What plan ids to execute.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When to throw an exception and stop</a:t>
              </a:r>
            </a:p>
            <a:p>
              <a:pPr marL="800100" lvl="1" indent="-342900">
                <a:buAutoNum type="arabicParenBoth"/>
              </a:pPr>
              <a:r>
                <a:rPr lang="en-US" sz="1400" dirty="0" smtClean="0">
                  <a:solidFill>
                    <a:srgbClr val="7030A0"/>
                  </a:solidFill>
                </a:rPr>
                <a:t>True – When rating=FAIL</a:t>
              </a:r>
            </a:p>
            <a:p>
              <a:pPr marL="800100" lvl="1" indent="-342900">
                <a:buAutoNum type="arabicParenBoth"/>
              </a:pPr>
              <a:r>
                <a:rPr lang="en-US" sz="1400" dirty="0" smtClean="0">
                  <a:solidFill>
                    <a:srgbClr val="7030A0"/>
                  </a:solidFill>
                </a:rPr>
                <a:t>True – When errors occur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65076" y="4627578"/>
            <a:ext cx="5318851" cy="2101765"/>
            <a:chOff x="1165076" y="4627578"/>
            <a:chExt cx="5318851" cy="2101765"/>
          </a:xfrm>
        </p:grpSpPr>
        <p:sp>
          <p:nvSpPr>
            <p:cNvPr id="22" name="Rectangular Callout 21"/>
            <p:cNvSpPr/>
            <p:nvPr/>
          </p:nvSpPr>
          <p:spPr>
            <a:xfrm>
              <a:off x="2649682" y="6223837"/>
              <a:ext cx="3834245" cy="505506"/>
            </a:xfrm>
            <a:prstGeom prst="wedgeRectCallout">
              <a:avLst>
                <a:gd name="adj1" fmla="val -37250"/>
                <a:gd name="adj2" fmla="val -7076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Provides a filter to determine what resources will be executed for the security test.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65076" y="4627578"/>
              <a:ext cx="3130560" cy="1478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585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7876" y="103036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2973705"/>
            <a:ext cx="11862623" cy="214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pitchFamily="34" charset="-128"/>
              </a:rPr>
              <a:t># Processing action "</a:t>
            </a:r>
            <a:r>
              <a:rPr lang="en-US" b="1" dirty="0" err="1">
                <a:ea typeface="ＭＳ Ｐゴシック" pitchFamily="34" charset="-128"/>
              </a:rPr>
              <a:t>executeSecurityTest</a:t>
            </a:r>
            <a:r>
              <a:rPr lang="en-US" b="1" dirty="0">
                <a:ea typeface="ＭＳ Ｐゴシック" pitchFamily="34" charset="-128"/>
              </a:rPr>
              <a:t>" for security plan id: </a:t>
            </a:r>
            <a:r>
              <a:rPr lang="en-US" b="1" dirty="0" smtClean="0">
                <a:solidFill>
                  <a:srgbClr val="FFFF00"/>
                </a:solidFill>
                <a:ea typeface="ＭＳ Ｐゴシック" pitchFamily="34" charset="-128"/>
              </a:rPr>
              <a:t>sp2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Log Output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9250" y="1576763"/>
            <a:ext cx="2011686" cy="2792499"/>
            <a:chOff x="399250" y="1576763"/>
            <a:chExt cx="2011686" cy="2792499"/>
          </a:xfrm>
        </p:grpSpPr>
        <p:sp>
          <p:nvSpPr>
            <p:cNvPr id="8" name="Rectangular Callout 7"/>
            <p:cNvSpPr/>
            <p:nvPr/>
          </p:nvSpPr>
          <p:spPr>
            <a:xfrm>
              <a:off x="399250" y="1576763"/>
              <a:ext cx="2011686" cy="1000182"/>
            </a:xfrm>
            <a:prstGeom prst="wedgeRectCallout">
              <a:avLst>
                <a:gd name="adj1" fmla="val -37236"/>
                <a:gd name="adj2" fmla="val 10382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Overall Query Execution Status derived by comparing Actual and Expected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70334" y="3133786"/>
              <a:ext cx="526948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1619" y="1576763"/>
            <a:ext cx="2131517" cy="2792499"/>
            <a:chOff x="1141619" y="1576763"/>
            <a:chExt cx="2131517" cy="2792499"/>
          </a:xfrm>
        </p:grpSpPr>
        <p:sp>
          <p:nvSpPr>
            <p:cNvPr id="10" name="Rectangle 9"/>
            <p:cNvSpPr/>
            <p:nvPr/>
          </p:nvSpPr>
          <p:spPr>
            <a:xfrm>
              <a:off x="1141619" y="3133786"/>
              <a:ext cx="71835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1" name="Rectangular Callout 10"/>
            <p:cNvSpPr/>
            <p:nvPr/>
          </p:nvSpPr>
          <p:spPr>
            <a:xfrm>
              <a:off x="2508164" y="1576763"/>
              <a:ext cx="764972" cy="1000181"/>
            </a:xfrm>
            <a:prstGeom prst="wedgeRectCallout">
              <a:avLst>
                <a:gd name="adj1" fmla="val -159820"/>
                <a:gd name="adj2" fmla="val 10278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Actual results of the query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50043" y="1475509"/>
            <a:ext cx="2370842" cy="2893753"/>
            <a:chOff x="1950043" y="1475509"/>
            <a:chExt cx="2370842" cy="2893753"/>
          </a:xfrm>
        </p:grpSpPr>
        <p:sp>
          <p:nvSpPr>
            <p:cNvPr id="12" name="Rectangular Callout 11"/>
            <p:cNvSpPr/>
            <p:nvPr/>
          </p:nvSpPr>
          <p:spPr>
            <a:xfrm>
              <a:off x="3340675" y="1475509"/>
              <a:ext cx="980210" cy="1257300"/>
            </a:xfrm>
            <a:prstGeom prst="wedgeRectCallout">
              <a:avLst>
                <a:gd name="adj1" fmla="val -141299"/>
                <a:gd name="adj2" fmla="val 832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Expected Results for this user and query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0043" y="3133786"/>
              <a:ext cx="64768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01211" y="1891146"/>
            <a:ext cx="2956194" cy="2485042"/>
            <a:chOff x="2601211" y="1891146"/>
            <a:chExt cx="2956194" cy="2485042"/>
          </a:xfrm>
        </p:grpSpPr>
        <p:sp>
          <p:nvSpPr>
            <p:cNvPr id="14" name="Rectangle 13"/>
            <p:cNvSpPr/>
            <p:nvPr/>
          </p:nvSpPr>
          <p:spPr>
            <a:xfrm>
              <a:off x="2601211" y="3140712"/>
              <a:ext cx="64768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" name="Rectangular Callout 14"/>
            <p:cNvSpPr/>
            <p:nvPr/>
          </p:nvSpPr>
          <p:spPr>
            <a:xfrm>
              <a:off x="4577195" y="1891146"/>
              <a:ext cx="980210" cy="814358"/>
            </a:xfrm>
            <a:prstGeom prst="wedgeRectCallout">
              <a:avLst>
                <a:gd name="adj1" fmla="val -200663"/>
                <a:gd name="adj2" fmla="val 10447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User executing the query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0723" y="4427450"/>
            <a:ext cx="8009836" cy="1296181"/>
            <a:chOff x="280723" y="4427450"/>
            <a:chExt cx="8009836" cy="1296181"/>
          </a:xfrm>
        </p:grpSpPr>
        <p:sp>
          <p:nvSpPr>
            <p:cNvPr id="17" name="Rectangle 16"/>
            <p:cNvSpPr/>
            <p:nvPr/>
          </p:nvSpPr>
          <p:spPr>
            <a:xfrm>
              <a:off x="584190" y="4427450"/>
              <a:ext cx="7706369" cy="61773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280723" y="5316452"/>
              <a:ext cx="3055734" cy="407179"/>
            </a:xfrm>
            <a:prstGeom prst="wedgeRectCallout">
              <a:avLst>
                <a:gd name="adj1" fmla="val 34673"/>
                <a:gd name="adj2" fmla="val -11385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Summary status of what happened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52816" y="1945293"/>
            <a:ext cx="3375842" cy="2430895"/>
            <a:chOff x="3252816" y="1945293"/>
            <a:chExt cx="3375842" cy="2430895"/>
          </a:xfrm>
        </p:grpSpPr>
        <p:sp>
          <p:nvSpPr>
            <p:cNvPr id="20" name="Rectangular Callout 19"/>
            <p:cNvSpPr/>
            <p:nvPr/>
          </p:nvSpPr>
          <p:spPr>
            <a:xfrm>
              <a:off x="5648448" y="1945293"/>
              <a:ext cx="980210" cy="814358"/>
            </a:xfrm>
            <a:prstGeom prst="wedgeRectCallout">
              <a:avLst>
                <a:gd name="adj1" fmla="val -86647"/>
                <a:gd name="adj2" fmla="val 944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Execution Time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52816" y="3140712"/>
              <a:ext cx="301590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04816" y="2249689"/>
            <a:ext cx="1207078" cy="2126499"/>
            <a:chOff x="6304816" y="2249689"/>
            <a:chExt cx="1207078" cy="2126499"/>
          </a:xfrm>
        </p:grpSpPr>
        <p:sp>
          <p:nvSpPr>
            <p:cNvPr id="22" name="Rectangle 21"/>
            <p:cNvSpPr/>
            <p:nvPr/>
          </p:nvSpPr>
          <p:spPr>
            <a:xfrm>
              <a:off x="6304816" y="3140712"/>
              <a:ext cx="48206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" name="Rectangular Callout 22"/>
            <p:cNvSpPr/>
            <p:nvPr/>
          </p:nvSpPr>
          <p:spPr>
            <a:xfrm>
              <a:off x="6776443" y="2249689"/>
              <a:ext cx="735451" cy="448945"/>
            </a:xfrm>
            <a:prstGeom prst="wedgeRectCallout">
              <a:avLst>
                <a:gd name="adj1" fmla="val -76290"/>
                <a:gd name="adj2" fmla="val 13902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# rows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82607" y="1808481"/>
            <a:ext cx="5362694" cy="2575095"/>
            <a:chOff x="6782607" y="1808481"/>
            <a:chExt cx="5362694" cy="2575095"/>
          </a:xfrm>
        </p:grpSpPr>
        <p:sp>
          <p:nvSpPr>
            <p:cNvPr id="24" name="Rectangular Callout 23"/>
            <p:cNvSpPr/>
            <p:nvPr/>
          </p:nvSpPr>
          <p:spPr>
            <a:xfrm>
              <a:off x="8107167" y="1808481"/>
              <a:ext cx="4038133" cy="768464"/>
            </a:xfrm>
            <a:prstGeom prst="wedgeRectCallout">
              <a:avLst>
                <a:gd name="adj1" fmla="val -51554"/>
                <a:gd name="adj2" fmla="val 12231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CIS Virtual Database or Web Service.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Query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“Type” of query being executed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82607" y="3148100"/>
              <a:ext cx="536269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57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Capabilities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Generate a file of </a:t>
            </a:r>
            <a:r>
              <a:rPr lang="en-US" sz="3200" dirty="0">
                <a:ea typeface="ＭＳ Ｐゴシック" pitchFamily="34" charset="-128"/>
              </a:rPr>
              <a:t>functional queries for published views, procedures, and web </a:t>
            </a:r>
            <a:r>
              <a:rPr lang="en-US" sz="3200" dirty="0" smtClean="0">
                <a:ea typeface="ＭＳ Ｐゴシック" pitchFamily="34" charset="-128"/>
              </a:rPr>
              <a:t>services.  </a:t>
            </a:r>
          </a:p>
          <a:p>
            <a:pPr marL="1257300" lvl="2" indent="-571500">
              <a:buFont typeface="Wingdings" panose="05000000000000000000" pitchFamily="2" charset="2"/>
              <a:buChar char="§"/>
            </a:pPr>
            <a:r>
              <a:rPr lang="en-US" sz="2600" dirty="0" smtClean="0">
                <a:ea typeface="ＭＳ Ｐゴシック" pitchFamily="34" charset="-128"/>
              </a:rPr>
              <a:t>e.g</a:t>
            </a:r>
            <a:r>
              <a:rPr lang="en-US" sz="2600" dirty="0">
                <a:ea typeface="ＭＳ Ｐゴシック" pitchFamily="34" charset="-128"/>
              </a:rPr>
              <a:t>. “select count(*) from </a:t>
            </a:r>
            <a:r>
              <a:rPr lang="en-US" sz="2600" dirty="0" err="1" smtClean="0">
                <a:ea typeface="ＭＳ Ｐゴシック" pitchFamily="34" charset="-128"/>
              </a:rPr>
              <a:t>catalog.schema.table</a:t>
            </a:r>
            <a:r>
              <a:rPr lang="en-US" sz="2600" dirty="0" smtClean="0">
                <a:ea typeface="ＭＳ Ｐゴシック" pitchFamily="34" charset="-128"/>
              </a:rPr>
              <a:t>”</a:t>
            </a:r>
            <a:endParaRPr lang="en-US" sz="26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Execute a file of input queries.</a:t>
            </a:r>
            <a:endParaRPr lang="en-US" sz="32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Capture output from functional, regression and migration type tests.</a:t>
            </a:r>
            <a:endParaRPr lang="en-US" sz="32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Report </a:t>
            </a:r>
            <a:r>
              <a:rPr lang="en-US" sz="3200" dirty="0">
                <a:ea typeface="ＭＳ Ｐゴシック" pitchFamily="34" charset="-128"/>
              </a:rPr>
              <a:t>a log of </a:t>
            </a:r>
            <a:r>
              <a:rPr lang="en-US" sz="3200" dirty="0" smtClean="0">
                <a:ea typeface="ＭＳ Ｐゴシック" pitchFamily="34" charset="-128"/>
              </a:rPr>
              <a:t>results.</a:t>
            </a: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Compare result files from two different tests.</a:t>
            </a: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Compare log files from two different tests.</a:t>
            </a:r>
            <a:endParaRPr lang="en-US" sz="2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3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7876" y="103036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pitchFamily="34" charset="-128"/>
              </a:rPr>
              <a:t># Processing action "</a:t>
            </a:r>
            <a:r>
              <a:rPr lang="en-US" b="1" dirty="0" err="1">
                <a:ea typeface="ＭＳ Ｐゴシック" pitchFamily="34" charset="-128"/>
              </a:rPr>
              <a:t>executeSecurityTest</a:t>
            </a:r>
            <a:r>
              <a:rPr lang="en-US" b="1" dirty="0">
                <a:ea typeface="ＭＳ Ｐゴシック" pitchFamily="34" charset="-128"/>
              </a:rPr>
              <a:t>" for security plan id: </a:t>
            </a:r>
            <a:r>
              <a:rPr lang="en-US" b="1" dirty="0" smtClean="0">
                <a:solidFill>
                  <a:srgbClr val="FFFF00"/>
                </a:solidFill>
                <a:ea typeface="ＭＳ Ｐゴシック" pitchFamily="34" charset="-128"/>
              </a:rPr>
              <a:t>sp2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Log Output (cont.)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2" y="3600012"/>
            <a:ext cx="11061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14340"/>
          <p:cNvGrpSpPr/>
          <p:nvPr/>
        </p:nvGrpSpPr>
        <p:grpSpPr>
          <a:xfrm>
            <a:off x="280723" y="3891280"/>
            <a:ext cx="11864578" cy="2796886"/>
            <a:chOff x="280723" y="3405853"/>
            <a:chExt cx="11864578" cy="3282313"/>
          </a:xfrm>
        </p:grpSpPr>
        <p:grpSp>
          <p:nvGrpSpPr>
            <p:cNvPr id="30" name="Group 29"/>
            <p:cNvGrpSpPr/>
            <p:nvPr/>
          </p:nvGrpSpPr>
          <p:grpSpPr>
            <a:xfrm>
              <a:off x="280723" y="5098971"/>
              <a:ext cx="11864578" cy="1589195"/>
              <a:chOff x="280723" y="5098971"/>
              <a:chExt cx="11864578" cy="1589195"/>
            </a:xfrm>
          </p:grpSpPr>
          <p:sp>
            <p:nvSpPr>
              <p:cNvPr id="19" name="Rectangular Callout 18"/>
              <p:cNvSpPr/>
              <p:nvPr/>
            </p:nvSpPr>
            <p:spPr>
              <a:xfrm>
                <a:off x="6628658" y="5098971"/>
                <a:ext cx="5516643" cy="1589195"/>
              </a:xfrm>
              <a:prstGeom prst="wedgeRectCallout">
                <a:avLst>
                  <a:gd name="adj1" fmla="val -66772"/>
                  <a:gd name="adj2" fmla="val 14458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14000"/>
                  </a:lnSpc>
                  <a:spcBef>
                    <a:spcPts val="300"/>
                  </a:spcBef>
                </a:pPr>
                <a:r>
                  <a:rPr lang="en-US" sz="1400" dirty="0" smtClean="0">
                    <a:solidFill>
                      <a:srgbClr val="7030A0"/>
                    </a:solidFill>
                  </a:rPr>
                  <a:t>FAIL Example “</a:t>
                </a:r>
                <a:r>
                  <a:rPr lang="en-US" sz="1400" b="1" dirty="0" smtClean="0">
                    <a:solidFill>
                      <a:srgbClr val="7030A0"/>
                    </a:solidFill>
                  </a:rPr>
                  <a:t>Message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”: </a:t>
                </a:r>
              </a:p>
              <a:p>
                <a:pPr>
                  <a:lnSpc>
                    <a:spcPct val="114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7030A0"/>
                    </a:solidFill>
                  </a:rPr>
                  <a:t>"SELECT count(1) </a:t>
                </a:r>
                <a:r>
                  <a:rPr lang="en-US" sz="1400" dirty="0" err="1">
                    <a:solidFill>
                      <a:srgbClr val="7030A0"/>
                    </a:solidFill>
                  </a:rPr>
                  <a:t>cnt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FROM CAT2.SCH2.customers".  Cause: User "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user2/composite</a:t>
                </a:r>
                <a:r>
                  <a:rPr lang="en-US" sz="1400" dirty="0">
                    <a:solidFill>
                      <a:srgbClr val="7030A0"/>
                    </a:solidFill>
                  </a:rPr>
                  <a:t>" has 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insufficient privileges </a:t>
                </a:r>
                <a:r>
                  <a:rPr lang="en-US" sz="1400" dirty="0">
                    <a:solidFill>
                      <a:srgbClr val="7030A0"/>
                    </a:solidFill>
                  </a:rPr>
                  <a:t>to access "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/services/databases/TEST00/CAT2</a:t>
                </a:r>
                <a:r>
                  <a:rPr lang="en-US" sz="1400" dirty="0">
                    <a:solidFill>
                      <a:srgbClr val="7030A0"/>
                    </a:solidFill>
                  </a:rPr>
                  <a:t>", on line 1, column 26. User has no privileges for that resource. 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The required access is READ</a:t>
                </a:r>
                <a:r>
                  <a:rPr lang="en-US" sz="1400" dirty="0">
                    <a:solidFill>
                      <a:srgbClr val="7030A0"/>
                    </a:solidFill>
                  </a:rPr>
                  <a:t>.</a:t>
                </a:r>
                <a:endParaRPr lang="en-US" sz="1400" dirty="0" smtClean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23" y="6032384"/>
                <a:ext cx="5454723" cy="32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286541" y="3405853"/>
              <a:ext cx="11061701" cy="2111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4340" name="Elbow Connector 14339"/>
            <p:cNvCxnSpPr>
              <a:stCxn id="35" idx="1"/>
              <a:endCxn id="2050" idx="1"/>
            </p:cNvCxnSpPr>
            <p:nvPr/>
          </p:nvCxnSpPr>
          <p:spPr>
            <a:xfrm rot="10800000" flipV="1">
              <a:off x="280723" y="3511406"/>
              <a:ext cx="5818" cy="2684865"/>
            </a:xfrm>
            <a:prstGeom prst="bentConnector3">
              <a:avLst>
                <a:gd name="adj1" fmla="val 4029185"/>
              </a:avLst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ular Callout 7"/>
          <p:cNvSpPr/>
          <p:nvPr/>
        </p:nvSpPr>
        <p:spPr>
          <a:xfrm>
            <a:off x="428437" y="1556442"/>
            <a:ext cx="8837484" cy="1674438"/>
          </a:xfrm>
          <a:prstGeom prst="wedgeRectCallout">
            <a:avLst>
              <a:gd name="adj1" fmla="val -44405"/>
              <a:gd name="adj2" fmla="val 69639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solidFill>
                  <a:srgbClr val="7030A0"/>
                </a:solidFill>
                <a:ea typeface="ＭＳ Ｐゴシック" pitchFamily="34" charset="-128"/>
              </a:rPr>
              <a:t>Regression XML Input Parameters</a:t>
            </a:r>
            <a:r>
              <a:rPr lang="en-US" sz="1400" dirty="0" smtClean="0">
                <a:solidFill>
                  <a:srgbClr val="7030A0"/>
                </a:solidFill>
                <a:ea typeface="ＭＳ Ｐゴシック" pitchFamily="34" charset="-128"/>
              </a:rPr>
              <a:t>:</a:t>
            </a:r>
          </a:p>
          <a:p>
            <a:r>
              <a:rPr lang="en-US" sz="1400" dirty="0" smtClean="0">
                <a:solidFill>
                  <a:srgbClr val="7030A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7030A0"/>
                </a:solidFill>
                <a:ea typeface="ＭＳ Ｐゴシック" pitchFamily="34" charset="-128"/>
              </a:rPr>
              <a:t>baseDir</a:t>
            </a:r>
            <a:r>
              <a:rPr lang="en-US" sz="1400" b="1" dirty="0">
                <a:solidFill>
                  <a:srgbClr val="7030A0"/>
                </a:solidFill>
                <a:ea typeface="ＭＳ Ｐゴシック" pitchFamily="34" charset="-128"/>
              </a:rPr>
              <a:t>&gt;C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:/</a:t>
            </a:r>
            <a:r>
              <a:rPr lang="en-US" sz="1400" dirty="0" err="1">
                <a:solidFill>
                  <a:srgbClr val="7030A0"/>
                </a:solidFill>
                <a:ea typeface="ＭＳ Ｐゴシック" pitchFamily="34" charset="-128"/>
              </a:rPr>
              <a:t>CompositeSoftware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/</a:t>
            </a:r>
            <a:r>
              <a:rPr lang="en-US" sz="1400" dirty="0" err="1">
                <a:solidFill>
                  <a:srgbClr val="7030A0"/>
                </a:solidFill>
                <a:ea typeface="ＭＳ Ｐゴシック" pitchFamily="34" charset="-128"/>
              </a:rPr>
              <a:t>PDTool_Test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/PDTool62/resources/test/5_security/security_rel01&lt;/</a:t>
            </a:r>
            <a:r>
              <a:rPr lang="en-US" sz="1400" b="1" dirty="0" err="1">
                <a:solidFill>
                  <a:srgbClr val="7030A0"/>
                </a:solidFill>
                <a:ea typeface="ＭＳ Ｐゴシック" pitchFamily="34" charset="-128"/>
              </a:rPr>
              <a:t>baseDir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&gt;</a:t>
            </a:r>
            <a:endParaRPr lang="en-US" sz="1400" dirty="0">
              <a:solidFill>
                <a:srgbClr val="7030A0"/>
              </a:solidFill>
            </a:endParaRPr>
          </a:p>
          <a:p>
            <a:endParaRPr lang="en-US" sz="1400" u="sng" dirty="0" smtClean="0">
              <a:solidFill>
                <a:srgbClr val="7030A0"/>
              </a:solidFill>
            </a:endParaRPr>
          </a:p>
          <a:p>
            <a:r>
              <a:rPr lang="en-US" sz="1400" u="sng" dirty="0" smtClean="0">
                <a:solidFill>
                  <a:srgbClr val="7030A0"/>
                </a:solidFill>
              </a:rPr>
              <a:t>Output file location anatomy</a:t>
            </a:r>
            <a:r>
              <a:rPr lang="en-US" sz="1400" dirty="0" smtClean="0">
                <a:solidFill>
                  <a:srgbClr val="7030A0"/>
                </a:solidFill>
              </a:rPr>
              <a:t>: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Published View:	&lt;</a:t>
            </a:r>
            <a:r>
              <a:rPr lang="en-US" sz="1400" dirty="0" err="1" smtClean="0">
                <a:solidFill>
                  <a:srgbClr val="7030A0"/>
                </a:solidFill>
              </a:rPr>
              <a:t>baseDir</a:t>
            </a:r>
            <a:r>
              <a:rPr lang="en-US" sz="1400" dirty="0" smtClean="0">
                <a:solidFill>
                  <a:srgbClr val="7030A0"/>
                </a:solidFill>
              </a:rPr>
              <a:t>&gt; + Virtual DB + Catalog.Schema.View.txt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Published Procedure: 	&lt;</a:t>
            </a:r>
            <a:r>
              <a:rPr lang="en-US" sz="1400" dirty="0" err="1">
                <a:solidFill>
                  <a:srgbClr val="7030A0"/>
                </a:solidFill>
              </a:rPr>
              <a:t>baseDir</a:t>
            </a:r>
            <a:r>
              <a:rPr lang="en-US" sz="1400" dirty="0">
                <a:solidFill>
                  <a:srgbClr val="7030A0"/>
                </a:solidFill>
              </a:rPr>
              <a:t>&gt; + Virtual </a:t>
            </a:r>
            <a:r>
              <a:rPr lang="en-US" sz="1400" dirty="0" smtClean="0">
                <a:solidFill>
                  <a:srgbClr val="7030A0"/>
                </a:solidFill>
              </a:rPr>
              <a:t>DB </a:t>
            </a:r>
            <a:r>
              <a:rPr lang="en-US" sz="1400" dirty="0">
                <a:solidFill>
                  <a:srgbClr val="7030A0"/>
                </a:solidFill>
              </a:rPr>
              <a:t>+ </a:t>
            </a:r>
            <a:r>
              <a:rPr lang="en-US" sz="1400" dirty="0" smtClean="0">
                <a:solidFill>
                  <a:srgbClr val="7030A0"/>
                </a:solidFill>
              </a:rPr>
              <a:t>Catalog.Schema.Procedure.txt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Web Service: 	&lt;</a:t>
            </a:r>
            <a:r>
              <a:rPr lang="en-US" sz="1400" dirty="0" err="1">
                <a:solidFill>
                  <a:srgbClr val="7030A0"/>
                </a:solidFill>
              </a:rPr>
              <a:t>baseDir</a:t>
            </a:r>
            <a:r>
              <a:rPr lang="en-US" sz="1400" dirty="0">
                <a:solidFill>
                  <a:srgbClr val="7030A0"/>
                </a:solidFill>
              </a:rPr>
              <a:t>&gt; + </a:t>
            </a:r>
            <a:r>
              <a:rPr lang="en-US" sz="1400" dirty="0" smtClean="0">
                <a:solidFill>
                  <a:srgbClr val="7030A0"/>
                </a:solidFill>
              </a:rPr>
              <a:t>Virtual WS + soap11|12 + Resource Path.txt</a:t>
            </a:r>
          </a:p>
        </p:txBody>
      </p:sp>
    </p:spTree>
    <p:extLst>
      <p:ext uri="{BB962C8B-B14F-4D97-AF65-F5344CB8AC3E}">
        <p14:creationId xmlns:p14="http://schemas.microsoft.com/office/powerpoint/2010/main" val="11919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15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308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Query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3500" dirty="0" smtClean="0">
                <a:ea typeface="ＭＳ Ｐゴシック" pitchFamily="34" charset="-128"/>
              </a:rPr>
              <a:t>Ability to generate simple “select count(*) from” type queries.</a:t>
            </a:r>
          </a:p>
          <a:p>
            <a:r>
              <a:rPr lang="en-US" sz="3500" dirty="0" smtClean="0">
                <a:ea typeface="ＭＳ Ｐゴシック" pitchFamily="34" charset="-128"/>
              </a:rPr>
              <a:t>Ability to create custom input file.</a:t>
            </a:r>
          </a:p>
          <a:p>
            <a:r>
              <a:rPr lang="en-US" sz="3500" dirty="0" smtClean="0">
                <a:ea typeface="ＭＳ Ｐゴシック" pitchFamily="34" charset="-128"/>
              </a:rPr>
              <a:t>Execute published resources only.</a:t>
            </a:r>
          </a:p>
          <a:p>
            <a:r>
              <a:rPr lang="en-US" sz="3500" dirty="0" smtClean="0">
                <a:ea typeface="ＭＳ Ｐゴシック" pitchFamily="34" charset="-128"/>
              </a:rPr>
              <a:t>Queries 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Valid Composite SQL 99 statements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Select </a:t>
            </a:r>
            <a:r>
              <a:rPr lang="en-US" sz="3100" dirty="0">
                <a:ea typeface="ＭＳ Ｐゴシック" pitchFamily="34" charset="-128"/>
              </a:rPr>
              <a:t>[projection] from </a:t>
            </a:r>
            <a:r>
              <a:rPr lang="en-US" sz="3100" dirty="0" err="1" smtClean="0">
                <a:ea typeface="ＭＳ Ｐゴシック" pitchFamily="34" charset="-128"/>
              </a:rPr>
              <a:t>catalog.schema.table</a:t>
            </a:r>
            <a:r>
              <a:rPr lang="en-US" sz="3100" dirty="0" smtClean="0">
                <a:ea typeface="ＭＳ Ｐゴシック" pitchFamily="34" charset="-128"/>
              </a:rPr>
              <a:t> where …</a:t>
            </a:r>
          </a:p>
          <a:p>
            <a:r>
              <a:rPr lang="en-US" sz="3500" dirty="0" smtClean="0">
                <a:ea typeface="ＭＳ Ｐゴシック" pitchFamily="34" charset="-128"/>
              </a:rPr>
              <a:t>Procedures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Select [projection] from </a:t>
            </a:r>
            <a:r>
              <a:rPr lang="en-US" sz="3100" dirty="0" err="1" smtClean="0">
                <a:ea typeface="ＭＳ Ｐゴシック" pitchFamily="34" charset="-128"/>
              </a:rPr>
              <a:t>catalog.schema.procedure</a:t>
            </a:r>
            <a:r>
              <a:rPr lang="en-US" sz="3100" dirty="0" smtClean="0">
                <a:ea typeface="ＭＳ Ｐゴシック" pitchFamily="34" charset="-128"/>
              </a:rPr>
              <a:t>([</a:t>
            </a:r>
            <a:r>
              <a:rPr lang="en-US" sz="3100" dirty="0" err="1" smtClean="0">
                <a:ea typeface="ＭＳ Ｐゴシック" pitchFamily="34" charset="-128"/>
              </a:rPr>
              <a:t>params</a:t>
            </a:r>
            <a:r>
              <a:rPr lang="en-US" sz="3100" dirty="0" smtClean="0">
                <a:ea typeface="ＭＳ Ｐゴシック" pitchFamily="34" charset="-128"/>
              </a:rPr>
              <a:t>])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{ call </a:t>
            </a:r>
            <a:r>
              <a:rPr lang="en-US" sz="3100" dirty="0" err="1" smtClean="0">
                <a:ea typeface="ＭＳ Ｐゴシック" pitchFamily="34" charset="-128"/>
              </a:rPr>
              <a:t>catalog.schema.procedure</a:t>
            </a:r>
            <a:r>
              <a:rPr lang="en-US" sz="3100" dirty="0" smtClean="0">
                <a:ea typeface="ＭＳ Ｐゴシック" pitchFamily="34" charset="-128"/>
              </a:rPr>
              <a:t>([</a:t>
            </a:r>
            <a:r>
              <a:rPr lang="en-US" sz="3100" dirty="0" err="1" smtClean="0">
                <a:ea typeface="ＭＳ Ｐゴシック" pitchFamily="34" charset="-128"/>
              </a:rPr>
              <a:t>params</a:t>
            </a:r>
            <a:r>
              <a:rPr lang="en-US" sz="3100" dirty="0" smtClean="0">
                <a:ea typeface="ＭＳ Ｐゴシック" pitchFamily="34" charset="-128"/>
              </a:rPr>
              <a:t>])</a:t>
            </a:r>
            <a:endParaRPr lang="en-US" sz="2800" dirty="0" smtClean="0">
              <a:ea typeface="ＭＳ Ｐゴシック" pitchFamily="34" charset="-128"/>
            </a:endParaRPr>
          </a:p>
          <a:p>
            <a:r>
              <a:rPr lang="en-US" sz="3500" dirty="0" smtClean="0">
                <a:ea typeface="ＭＳ Ｐゴシック" pitchFamily="34" charset="-128"/>
              </a:rPr>
              <a:t>Web Services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Legacy Composite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New Composite Soap 1.1 or 1.2</a:t>
            </a:r>
          </a:p>
        </p:txBody>
      </p:sp>
    </p:spTree>
    <p:extLst>
      <p:ext uri="{BB962C8B-B14F-4D97-AF65-F5344CB8AC3E}">
        <p14:creationId xmlns:p14="http://schemas.microsoft.com/office/powerpoint/2010/main" val="11310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496" y="2357120"/>
            <a:ext cx="8227273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Module Command Line Execution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570888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47457</TotalTime>
  <Words>8347</Words>
  <Application>Microsoft Office PowerPoint</Application>
  <PresentationFormat>Custom</PresentationFormat>
  <Paragraphs>1058</Paragraphs>
  <Slides>72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10_Cisco Arial 16x9 template_dark</vt:lpstr>
      <vt:lpstr>11_Cisco Arial 16x9 template_dark</vt:lpstr>
      <vt:lpstr>Agenda Cisco Data Virtualization PDTool Training Testing – Introduction</vt:lpstr>
      <vt:lpstr>Topics – PDTool Regression Test Module</vt:lpstr>
      <vt:lpstr>PDTool License</vt:lpstr>
      <vt:lpstr>PDTool Regression Module  Background</vt:lpstr>
      <vt:lpstr>PDTool Regression Module Requirements</vt:lpstr>
      <vt:lpstr>PDTool Regression Module Test Types</vt:lpstr>
      <vt:lpstr>PDTool Regression Module Capabilities</vt:lpstr>
      <vt:lpstr>PDTool Regression Module Query Input File</vt:lpstr>
      <vt:lpstr>PDTool Regression Module Command Line Execution</vt:lpstr>
      <vt:lpstr>PD Tool Command Line Anatomy (Testing)</vt:lpstr>
      <vt:lpstr>Test Plan Methods</vt:lpstr>
      <vt:lpstr>Test Assumptions</vt:lpstr>
      <vt:lpstr>PowerPoint Presentation</vt:lpstr>
      <vt:lpstr>PowerPoint Presentation</vt:lpstr>
      <vt:lpstr>Agenda Cisco Data Virtualization PDTool Training Testing – Functional (Smoke) Test</vt:lpstr>
      <vt:lpstr>Topics – PDTool Regression Test Module</vt:lpstr>
      <vt:lpstr>PDTool Regression Test Module 1. Functional (Smoke) Test</vt:lpstr>
      <vt:lpstr>Functional (Smoke) Test</vt:lpstr>
      <vt:lpstr>Functional (Smoke) Test – Development Steps</vt:lpstr>
      <vt:lpstr>Functional (Smoke) Test Anatomy – Generate Input File</vt:lpstr>
      <vt:lpstr>Regression XML – Generate Input File</vt:lpstr>
      <vt:lpstr>Functional (Smoke) Test Anatomy – Execute Input File</vt:lpstr>
      <vt:lpstr>Regression XML – Execute “Smoke” Test Input File</vt:lpstr>
      <vt:lpstr>PowerPoint Presentation</vt:lpstr>
      <vt:lpstr>PowerPoint Presentation</vt:lpstr>
      <vt:lpstr>Agenda Cisco Data Virtualization PDTool Training Testing – Regression Test</vt:lpstr>
      <vt:lpstr>Topics – PDTool Regression Test Module</vt:lpstr>
      <vt:lpstr>PDTool Regression Test Module 2. Regression Test</vt:lpstr>
      <vt:lpstr>Regression Test</vt:lpstr>
      <vt:lpstr>Regression Test – Development Steps</vt:lpstr>
      <vt:lpstr>Regression Test Anatomy – Execute “Regression” Input File</vt:lpstr>
      <vt:lpstr>Regression XML – Execute “Regression” Input File</vt:lpstr>
      <vt:lpstr>PowerPoint Presentation</vt:lpstr>
      <vt:lpstr>PowerPoint Presentation</vt:lpstr>
      <vt:lpstr>Agenda Cisco Data Virtualization PDTool Training Testing – Migration Test</vt:lpstr>
      <vt:lpstr>Topics – PDTool Regression Test Module</vt:lpstr>
      <vt:lpstr>PDTool Regression Test Module 3. Migration Test</vt:lpstr>
      <vt:lpstr>Migration Test</vt:lpstr>
      <vt:lpstr>Migration Test – Development Steps</vt:lpstr>
      <vt:lpstr>Migration Test Anatomy – Execute Input File</vt:lpstr>
      <vt:lpstr>Regression XML – Execute “Migration” Input File</vt:lpstr>
      <vt:lpstr>PowerPoint Presentation</vt:lpstr>
      <vt:lpstr>PowerPoint Presentation</vt:lpstr>
      <vt:lpstr>Agenda Cisco Data Virtualization PDTool Training Testing – Performance Test</vt:lpstr>
      <vt:lpstr>Topics – PDTool Regression Test Module</vt:lpstr>
      <vt:lpstr>PDTool Regression Test Module 4. Performance Test</vt:lpstr>
      <vt:lpstr>Performance Test</vt:lpstr>
      <vt:lpstr>Performance Test – Development Steps</vt:lpstr>
      <vt:lpstr>Performance Test Anatomy – Execute Input File</vt:lpstr>
      <vt:lpstr>Regression XML – Execute “Performance” Input File</vt:lpstr>
      <vt:lpstr>PowerPoint Presentation</vt:lpstr>
      <vt:lpstr>PowerPoint Presentation</vt:lpstr>
      <vt:lpstr>Agenda Cisco Data Virtualization PDTool Training Testing – Security Test</vt:lpstr>
      <vt:lpstr>Topics – PDTool Regression Test Module</vt:lpstr>
      <vt:lpstr>PDTool Regression Test Module 5. Security Test</vt:lpstr>
      <vt:lpstr>Security Test</vt:lpstr>
      <vt:lpstr>Security Test – Development Steps</vt:lpstr>
      <vt:lpstr>Security Test Anatomy – Generate “Security” Input File</vt:lpstr>
      <vt:lpstr>Regression XML – Generate Input File (Part 1)</vt:lpstr>
      <vt:lpstr>Regression XML – Generate Input File (Part 2)</vt:lpstr>
      <vt:lpstr>Security XML Generation Results (Part 1 - Users)</vt:lpstr>
      <vt:lpstr>Security XML Generation Results (Part 2 - Queries)</vt:lpstr>
      <vt:lpstr>Security XML Generation Results (Part 2 - Procedures)</vt:lpstr>
      <vt:lpstr>Security XML Generation Results (Part 2 - Web Services)</vt:lpstr>
      <vt:lpstr>Security XML Generation Results (Part 2 - Web Services)</vt:lpstr>
      <vt:lpstr>Security XML Generation Results (Part 3 - Plans)</vt:lpstr>
      <vt:lpstr>Security Test Anatomy – Execute “Security” Input File</vt:lpstr>
      <vt:lpstr>Regression XML – Execute “Security” Test Input File</vt:lpstr>
      <vt:lpstr>Security Log Output</vt:lpstr>
      <vt:lpstr>Security Log Output (cont.)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652</cp:revision>
  <cp:lastPrinted>2013-12-10T15:12:31Z</cp:lastPrinted>
  <dcterms:created xsi:type="dcterms:W3CDTF">2013-06-13T22:12:01Z</dcterms:created>
  <dcterms:modified xsi:type="dcterms:W3CDTF">2014-11-17T21:30:46Z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507976104</vt:i4>
  </property>
  <property fmtid="{D5CDD505-2E9C-101B-9397-08002B2CF9AE}" pid="3" name="_NewReviewCycle">
    <vt:lpwstr/>
  </property>
  <property fmtid="{D5CDD505-2E9C-101B-9397-08002B2CF9AE}" pid="4" name="_EmailSubject">
    <vt:lpwstr>PDTool Testing presso</vt:lpwstr>
  </property>
  <property fmtid="{D5CDD505-2E9C-101B-9397-08002B2CF9AE}" pid="5" name="_AuthorEmail">
    <vt:lpwstr>michael.tinius@bankofamerica.com</vt:lpwstr>
  </property>
  <property fmtid="{D5CDD505-2E9C-101B-9397-08002B2CF9AE}" pid="6" name="_AuthorEmailDisplayName">
    <vt:lpwstr>Tinius, Michael</vt:lpwstr>
  </property>
</Properties>
</file>